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6"/>
  </p:notesMasterIdLst>
  <p:handoutMasterIdLst>
    <p:handoutMasterId r:id="rId57"/>
  </p:handoutMasterIdLst>
  <p:sldIdLst>
    <p:sldId id="344" r:id="rId5"/>
    <p:sldId id="261" r:id="rId6"/>
    <p:sldId id="303" r:id="rId7"/>
    <p:sldId id="284" r:id="rId8"/>
    <p:sldId id="309" r:id="rId9"/>
    <p:sldId id="408" r:id="rId10"/>
    <p:sldId id="403" r:id="rId11"/>
    <p:sldId id="404" r:id="rId12"/>
    <p:sldId id="405" r:id="rId13"/>
    <p:sldId id="386" r:id="rId14"/>
    <p:sldId id="409" r:id="rId15"/>
    <p:sldId id="295" r:id="rId16"/>
    <p:sldId id="320" r:id="rId17"/>
    <p:sldId id="307" r:id="rId18"/>
    <p:sldId id="308" r:id="rId19"/>
    <p:sldId id="310" r:id="rId20"/>
    <p:sldId id="423" r:id="rId21"/>
    <p:sldId id="421" r:id="rId22"/>
    <p:sldId id="424" r:id="rId23"/>
    <p:sldId id="402" r:id="rId24"/>
    <p:sldId id="406" r:id="rId25"/>
    <p:sldId id="389" r:id="rId26"/>
    <p:sldId id="379" r:id="rId27"/>
    <p:sldId id="380" r:id="rId28"/>
    <p:sldId id="360" r:id="rId29"/>
    <p:sldId id="382" r:id="rId30"/>
    <p:sldId id="383" r:id="rId31"/>
    <p:sldId id="419" r:id="rId32"/>
    <p:sldId id="297" r:id="rId33"/>
    <p:sldId id="313" r:id="rId34"/>
    <p:sldId id="385" r:id="rId35"/>
    <p:sldId id="315" r:id="rId36"/>
    <p:sldId id="316" r:id="rId37"/>
    <p:sldId id="410" r:id="rId38"/>
    <p:sldId id="420" r:id="rId39"/>
    <p:sldId id="412" r:id="rId40"/>
    <p:sldId id="411" r:id="rId41"/>
    <p:sldId id="413" r:id="rId42"/>
    <p:sldId id="299" r:id="rId43"/>
    <p:sldId id="362" r:id="rId44"/>
    <p:sldId id="363" r:id="rId45"/>
    <p:sldId id="364" r:id="rId46"/>
    <p:sldId id="365" r:id="rId47"/>
    <p:sldId id="378" r:id="rId48"/>
    <p:sldId id="414" r:id="rId49"/>
    <p:sldId id="415" r:id="rId50"/>
    <p:sldId id="416" r:id="rId51"/>
    <p:sldId id="417" r:id="rId52"/>
    <p:sldId id="418" r:id="rId53"/>
    <p:sldId id="356" r:id="rId54"/>
    <p:sldId id="34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4D747-D4C7-784D-673C-49EAC065EE0E}" v="15" dt="2024-12-08T17:41:47.054"/>
  </p1510:revLst>
</p1510:revInfo>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752"/>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12/8/2024</a:t>
            </a:fld>
            <a:endParaRPr lang="en-US"/>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a:p>
        </p:txBody>
      </p:sp>
    </p:spTree>
    <p:extLst>
      <p:ext uri="{BB962C8B-B14F-4D97-AF65-F5344CB8AC3E}">
        <p14:creationId xmlns:p14="http://schemas.microsoft.com/office/powerpoint/2010/main" val="218129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a:p>
        </p:txBody>
      </p:sp>
    </p:spTree>
    <p:extLst>
      <p:ext uri="{BB962C8B-B14F-4D97-AF65-F5344CB8AC3E}">
        <p14:creationId xmlns:p14="http://schemas.microsoft.com/office/powerpoint/2010/main" val="1592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12</a:t>
            </a:fld>
            <a:endParaRPr lang="en-US"/>
          </a:p>
        </p:txBody>
      </p:sp>
    </p:spTree>
    <p:extLst>
      <p:ext uri="{BB962C8B-B14F-4D97-AF65-F5344CB8AC3E}">
        <p14:creationId xmlns:p14="http://schemas.microsoft.com/office/powerpoint/2010/main" val="1094949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a:p>
        </p:txBody>
      </p:sp>
    </p:spTree>
    <p:extLst>
      <p:ext uri="{BB962C8B-B14F-4D97-AF65-F5344CB8AC3E}">
        <p14:creationId xmlns:p14="http://schemas.microsoft.com/office/powerpoint/2010/main" val="2574062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15</a:t>
            </a:fld>
            <a:endParaRPr lang="en-US"/>
          </a:p>
        </p:txBody>
      </p:sp>
    </p:spTree>
    <p:extLst>
      <p:ext uri="{BB962C8B-B14F-4D97-AF65-F5344CB8AC3E}">
        <p14:creationId xmlns:p14="http://schemas.microsoft.com/office/powerpoint/2010/main" val="727401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16</a:t>
            </a:fld>
            <a:endParaRPr lang="en-US"/>
          </a:p>
        </p:txBody>
      </p:sp>
    </p:spTree>
    <p:extLst>
      <p:ext uri="{BB962C8B-B14F-4D97-AF65-F5344CB8AC3E}">
        <p14:creationId xmlns:p14="http://schemas.microsoft.com/office/powerpoint/2010/main" val="2844891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17</a:t>
            </a:fld>
            <a:endParaRPr lang="en-US"/>
          </a:p>
        </p:txBody>
      </p:sp>
    </p:spTree>
    <p:extLst>
      <p:ext uri="{BB962C8B-B14F-4D97-AF65-F5344CB8AC3E}">
        <p14:creationId xmlns:p14="http://schemas.microsoft.com/office/powerpoint/2010/main" val="4199899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18</a:t>
            </a:fld>
            <a:endParaRPr lang="en-US"/>
          </a:p>
        </p:txBody>
      </p:sp>
    </p:spTree>
    <p:extLst>
      <p:ext uri="{BB962C8B-B14F-4D97-AF65-F5344CB8AC3E}">
        <p14:creationId xmlns:p14="http://schemas.microsoft.com/office/powerpoint/2010/main" val="2932805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19</a:t>
            </a:fld>
            <a:endParaRPr lang="en-US"/>
          </a:p>
        </p:txBody>
      </p:sp>
    </p:spTree>
    <p:extLst>
      <p:ext uri="{BB962C8B-B14F-4D97-AF65-F5344CB8AC3E}">
        <p14:creationId xmlns:p14="http://schemas.microsoft.com/office/powerpoint/2010/main" val="3780016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20</a:t>
            </a:fld>
            <a:endParaRPr lang="en-US"/>
          </a:p>
        </p:txBody>
      </p:sp>
    </p:spTree>
    <p:extLst>
      <p:ext uri="{BB962C8B-B14F-4D97-AF65-F5344CB8AC3E}">
        <p14:creationId xmlns:p14="http://schemas.microsoft.com/office/powerpoint/2010/main" val="2637812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21</a:t>
            </a:fld>
            <a:endParaRPr lang="en-US"/>
          </a:p>
        </p:txBody>
      </p:sp>
    </p:spTree>
    <p:extLst>
      <p:ext uri="{BB962C8B-B14F-4D97-AF65-F5344CB8AC3E}">
        <p14:creationId xmlns:p14="http://schemas.microsoft.com/office/powerpoint/2010/main" val="252031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a:p>
        </p:txBody>
      </p:sp>
    </p:spTree>
    <p:extLst>
      <p:ext uri="{BB962C8B-B14F-4D97-AF65-F5344CB8AC3E}">
        <p14:creationId xmlns:p14="http://schemas.microsoft.com/office/powerpoint/2010/main" val="3703778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22</a:t>
            </a:fld>
            <a:endParaRPr lang="en-US"/>
          </a:p>
        </p:txBody>
      </p:sp>
    </p:spTree>
    <p:extLst>
      <p:ext uri="{BB962C8B-B14F-4D97-AF65-F5344CB8AC3E}">
        <p14:creationId xmlns:p14="http://schemas.microsoft.com/office/powerpoint/2010/main" val="4012194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23</a:t>
            </a:fld>
            <a:endParaRPr lang="en-US"/>
          </a:p>
        </p:txBody>
      </p:sp>
    </p:spTree>
    <p:extLst>
      <p:ext uri="{BB962C8B-B14F-4D97-AF65-F5344CB8AC3E}">
        <p14:creationId xmlns:p14="http://schemas.microsoft.com/office/powerpoint/2010/main" val="327794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24</a:t>
            </a:fld>
            <a:endParaRPr lang="en-US"/>
          </a:p>
        </p:txBody>
      </p:sp>
    </p:spTree>
    <p:extLst>
      <p:ext uri="{BB962C8B-B14F-4D97-AF65-F5344CB8AC3E}">
        <p14:creationId xmlns:p14="http://schemas.microsoft.com/office/powerpoint/2010/main" val="2212225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26</a:t>
            </a:fld>
            <a:endParaRPr lang="en-US"/>
          </a:p>
        </p:txBody>
      </p:sp>
    </p:spTree>
    <p:extLst>
      <p:ext uri="{BB962C8B-B14F-4D97-AF65-F5344CB8AC3E}">
        <p14:creationId xmlns:p14="http://schemas.microsoft.com/office/powerpoint/2010/main" val="1766334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27</a:t>
            </a:fld>
            <a:endParaRPr lang="en-US"/>
          </a:p>
        </p:txBody>
      </p:sp>
    </p:spTree>
    <p:extLst>
      <p:ext uri="{BB962C8B-B14F-4D97-AF65-F5344CB8AC3E}">
        <p14:creationId xmlns:p14="http://schemas.microsoft.com/office/powerpoint/2010/main" val="2317305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28</a:t>
            </a:fld>
            <a:endParaRPr lang="en-US"/>
          </a:p>
        </p:txBody>
      </p:sp>
    </p:spTree>
    <p:extLst>
      <p:ext uri="{BB962C8B-B14F-4D97-AF65-F5344CB8AC3E}">
        <p14:creationId xmlns:p14="http://schemas.microsoft.com/office/powerpoint/2010/main" val="3827288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29</a:t>
            </a:fld>
            <a:endParaRPr lang="en-US"/>
          </a:p>
        </p:txBody>
      </p:sp>
    </p:spTree>
    <p:extLst>
      <p:ext uri="{BB962C8B-B14F-4D97-AF65-F5344CB8AC3E}">
        <p14:creationId xmlns:p14="http://schemas.microsoft.com/office/powerpoint/2010/main" val="1551610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30</a:t>
            </a:fld>
            <a:endParaRPr lang="en-US"/>
          </a:p>
        </p:txBody>
      </p:sp>
    </p:spTree>
    <p:extLst>
      <p:ext uri="{BB962C8B-B14F-4D97-AF65-F5344CB8AC3E}">
        <p14:creationId xmlns:p14="http://schemas.microsoft.com/office/powerpoint/2010/main" val="199121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31</a:t>
            </a:fld>
            <a:endParaRPr lang="en-US"/>
          </a:p>
        </p:txBody>
      </p:sp>
    </p:spTree>
    <p:extLst>
      <p:ext uri="{BB962C8B-B14F-4D97-AF65-F5344CB8AC3E}">
        <p14:creationId xmlns:p14="http://schemas.microsoft.com/office/powerpoint/2010/main" val="3267286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32</a:t>
            </a:fld>
            <a:endParaRPr lang="en-US"/>
          </a:p>
        </p:txBody>
      </p:sp>
    </p:spTree>
    <p:extLst>
      <p:ext uri="{BB962C8B-B14F-4D97-AF65-F5344CB8AC3E}">
        <p14:creationId xmlns:p14="http://schemas.microsoft.com/office/powerpoint/2010/main" val="153359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a:p>
        </p:txBody>
      </p:sp>
    </p:spTree>
    <p:extLst>
      <p:ext uri="{BB962C8B-B14F-4D97-AF65-F5344CB8AC3E}">
        <p14:creationId xmlns:p14="http://schemas.microsoft.com/office/powerpoint/2010/main" val="386789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33</a:t>
            </a:fld>
            <a:endParaRPr lang="en-US"/>
          </a:p>
        </p:txBody>
      </p:sp>
    </p:spTree>
    <p:extLst>
      <p:ext uri="{BB962C8B-B14F-4D97-AF65-F5344CB8AC3E}">
        <p14:creationId xmlns:p14="http://schemas.microsoft.com/office/powerpoint/2010/main" val="3951213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34</a:t>
            </a:fld>
            <a:endParaRPr lang="en-US"/>
          </a:p>
        </p:txBody>
      </p:sp>
    </p:spTree>
    <p:extLst>
      <p:ext uri="{BB962C8B-B14F-4D97-AF65-F5344CB8AC3E}">
        <p14:creationId xmlns:p14="http://schemas.microsoft.com/office/powerpoint/2010/main" val="1825872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36</a:t>
            </a:fld>
            <a:endParaRPr lang="en-US"/>
          </a:p>
        </p:txBody>
      </p:sp>
    </p:spTree>
    <p:extLst>
      <p:ext uri="{BB962C8B-B14F-4D97-AF65-F5344CB8AC3E}">
        <p14:creationId xmlns:p14="http://schemas.microsoft.com/office/powerpoint/2010/main" val="2896461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37</a:t>
            </a:fld>
            <a:endParaRPr lang="en-US"/>
          </a:p>
        </p:txBody>
      </p:sp>
    </p:spTree>
    <p:extLst>
      <p:ext uri="{BB962C8B-B14F-4D97-AF65-F5344CB8AC3E}">
        <p14:creationId xmlns:p14="http://schemas.microsoft.com/office/powerpoint/2010/main" val="3513848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39</a:t>
            </a:fld>
            <a:endParaRPr lang="en-US"/>
          </a:p>
        </p:txBody>
      </p:sp>
    </p:spTree>
    <p:extLst>
      <p:ext uri="{BB962C8B-B14F-4D97-AF65-F5344CB8AC3E}">
        <p14:creationId xmlns:p14="http://schemas.microsoft.com/office/powerpoint/2010/main" val="976288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40</a:t>
            </a:fld>
            <a:endParaRPr lang="en-US"/>
          </a:p>
        </p:txBody>
      </p:sp>
    </p:spTree>
    <p:extLst>
      <p:ext uri="{BB962C8B-B14F-4D97-AF65-F5344CB8AC3E}">
        <p14:creationId xmlns:p14="http://schemas.microsoft.com/office/powerpoint/2010/main" val="206769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41</a:t>
            </a:fld>
            <a:endParaRPr lang="en-US"/>
          </a:p>
        </p:txBody>
      </p:sp>
    </p:spTree>
    <p:extLst>
      <p:ext uri="{BB962C8B-B14F-4D97-AF65-F5344CB8AC3E}">
        <p14:creationId xmlns:p14="http://schemas.microsoft.com/office/powerpoint/2010/main" val="4180620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42</a:t>
            </a:fld>
            <a:endParaRPr lang="en-US"/>
          </a:p>
        </p:txBody>
      </p:sp>
    </p:spTree>
    <p:extLst>
      <p:ext uri="{BB962C8B-B14F-4D97-AF65-F5344CB8AC3E}">
        <p14:creationId xmlns:p14="http://schemas.microsoft.com/office/powerpoint/2010/main" val="3199916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43</a:t>
            </a:fld>
            <a:endParaRPr lang="en-US"/>
          </a:p>
        </p:txBody>
      </p:sp>
    </p:spTree>
    <p:extLst>
      <p:ext uri="{BB962C8B-B14F-4D97-AF65-F5344CB8AC3E}">
        <p14:creationId xmlns:p14="http://schemas.microsoft.com/office/powerpoint/2010/main" val="16621453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44</a:t>
            </a:fld>
            <a:endParaRPr lang="en-US"/>
          </a:p>
        </p:txBody>
      </p:sp>
    </p:spTree>
    <p:extLst>
      <p:ext uri="{BB962C8B-B14F-4D97-AF65-F5344CB8AC3E}">
        <p14:creationId xmlns:p14="http://schemas.microsoft.com/office/powerpoint/2010/main" val="347412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a:p>
        </p:txBody>
      </p:sp>
    </p:spTree>
    <p:extLst>
      <p:ext uri="{BB962C8B-B14F-4D97-AF65-F5344CB8AC3E}">
        <p14:creationId xmlns:p14="http://schemas.microsoft.com/office/powerpoint/2010/main" val="29861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45</a:t>
            </a:fld>
            <a:endParaRPr lang="en-US"/>
          </a:p>
        </p:txBody>
      </p:sp>
    </p:spTree>
    <p:extLst>
      <p:ext uri="{BB962C8B-B14F-4D97-AF65-F5344CB8AC3E}">
        <p14:creationId xmlns:p14="http://schemas.microsoft.com/office/powerpoint/2010/main" val="4218393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46</a:t>
            </a:fld>
            <a:endParaRPr lang="en-US"/>
          </a:p>
        </p:txBody>
      </p:sp>
    </p:spTree>
    <p:extLst>
      <p:ext uri="{BB962C8B-B14F-4D97-AF65-F5344CB8AC3E}">
        <p14:creationId xmlns:p14="http://schemas.microsoft.com/office/powerpoint/2010/main" val="595389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47</a:t>
            </a:fld>
            <a:endParaRPr lang="en-US"/>
          </a:p>
        </p:txBody>
      </p:sp>
    </p:spTree>
    <p:extLst>
      <p:ext uri="{BB962C8B-B14F-4D97-AF65-F5344CB8AC3E}">
        <p14:creationId xmlns:p14="http://schemas.microsoft.com/office/powerpoint/2010/main" val="14213340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48</a:t>
            </a:fld>
            <a:endParaRPr lang="en-US"/>
          </a:p>
        </p:txBody>
      </p:sp>
    </p:spTree>
    <p:extLst>
      <p:ext uri="{BB962C8B-B14F-4D97-AF65-F5344CB8AC3E}">
        <p14:creationId xmlns:p14="http://schemas.microsoft.com/office/powerpoint/2010/main" val="1320059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49</a:t>
            </a:fld>
            <a:endParaRPr lang="en-US"/>
          </a:p>
        </p:txBody>
      </p:sp>
    </p:spTree>
    <p:extLst>
      <p:ext uri="{BB962C8B-B14F-4D97-AF65-F5344CB8AC3E}">
        <p14:creationId xmlns:p14="http://schemas.microsoft.com/office/powerpoint/2010/main" val="2716017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50</a:t>
            </a:fld>
            <a:endParaRPr lang="en-US"/>
          </a:p>
        </p:txBody>
      </p:sp>
    </p:spTree>
    <p:extLst>
      <p:ext uri="{BB962C8B-B14F-4D97-AF65-F5344CB8AC3E}">
        <p14:creationId xmlns:p14="http://schemas.microsoft.com/office/powerpoint/2010/main" val="1763878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51</a:t>
            </a:fld>
            <a:endParaRPr lang="en-US"/>
          </a:p>
        </p:txBody>
      </p:sp>
    </p:spTree>
    <p:extLst>
      <p:ext uri="{BB962C8B-B14F-4D97-AF65-F5344CB8AC3E}">
        <p14:creationId xmlns:p14="http://schemas.microsoft.com/office/powerpoint/2010/main" val="585805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a:p>
        </p:txBody>
      </p:sp>
    </p:spTree>
    <p:extLst>
      <p:ext uri="{BB962C8B-B14F-4D97-AF65-F5344CB8AC3E}">
        <p14:creationId xmlns:p14="http://schemas.microsoft.com/office/powerpoint/2010/main" val="16163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a:p>
        </p:txBody>
      </p:sp>
    </p:spTree>
    <p:extLst>
      <p:ext uri="{BB962C8B-B14F-4D97-AF65-F5344CB8AC3E}">
        <p14:creationId xmlns:p14="http://schemas.microsoft.com/office/powerpoint/2010/main" val="1256785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a:p>
        </p:txBody>
      </p:sp>
    </p:spTree>
    <p:extLst>
      <p:ext uri="{BB962C8B-B14F-4D97-AF65-F5344CB8AC3E}">
        <p14:creationId xmlns:p14="http://schemas.microsoft.com/office/powerpoint/2010/main" val="236721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a:p>
        </p:txBody>
      </p:sp>
    </p:spTree>
    <p:extLst>
      <p:ext uri="{BB962C8B-B14F-4D97-AF65-F5344CB8AC3E}">
        <p14:creationId xmlns:p14="http://schemas.microsoft.com/office/powerpoint/2010/main" val="944967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a:p>
        </p:txBody>
      </p:sp>
    </p:spTree>
    <p:extLst>
      <p:ext uri="{BB962C8B-B14F-4D97-AF65-F5344CB8AC3E}">
        <p14:creationId xmlns:p14="http://schemas.microsoft.com/office/powerpoint/2010/main" val="2538901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a:t>Click icon to insert picture</a:t>
            </a:r>
          </a:p>
        </p:txBody>
      </p:sp>
      <p:sp>
        <p:nvSpPr>
          <p:cNvPr id="6" name="Title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a:t>Click to add title</a:t>
            </a:r>
          </a:p>
        </p:txBody>
      </p:sp>
      <p:sp>
        <p:nvSpPr>
          <p:cNvPr id="12" name="Content Placehold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Table Placehold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a:t>Click icon to add table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a:t>Click to add title</a:t>
            </a:r>
          </a:p>
        </p:txBody>
      </p:sp>
      <p:sp>
        <p:nvSpPr>
          <p:cNvPr id="9" name="Table Placehold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a:t>Click icon to insert table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a:t>Click to add title</a:t>
            </a:r>
          </a:p>
        </p:txBody>
      </p:sp>
      <p:sp>
        <p:nvSpPr>
          <p:cNvPr id="9" name="Content Placeholder 8">
            <a:extLst>
              <a:ext uri="{FF2B5EF4-FFF2-40B4-BE49-F238E27FC236}">
                <a16:creationId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a:normAutofit/>
          </a:bodyPr>
          <a:lstStyle>
            <a:lvl1pPr marL="0" indent="0">
              <a:spcBef>
                <a:spcPts val="1000"/>
              </a:spcBef>
              <a:buNone/>
              <a:defRPr sz="1800"/>
            </a:lvl1pPr>
            <a:lvl2pPr marL="457200" indent="0">
              <a:spcBef>
                <a:spcPts val="1000"/>
              </a:spcBef>
              <a:buNone/>
              <a:defRPr sz="1600"/>
            </a:lvl2pPr>
            <a:lvl3pPr marL="914400" indent="0">
              <a:spcBef>
                <a:spcPts val="1000"/>
              </a:spcBef>
              <a:buNone/>
              <a:defRPr sz="1400"/>
            </a:lvl3pPr>
            <a:lvl4pPr marL="1371600" indent="0">
              <a:spcBef>
                <a:spcPts val="1000"/>
              </a:spcBef>
              <a:buNone/>
              <a:defRPr sz="1200"/>
            </a:lvl4pPr>
            <a:lvl5pPr marL="1828800" indent="0">
              <a:spcBef>
                <a:spcPts val="1000"/>
              </a:spcBef>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139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13610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357640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20260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8191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a:t>Click to add title</a:t>
            </a:r>
          </a:p>
        </p:txBody>
      </p:sp>
      <p:sp>
        <p:nvSpPr>
          <p:cNvPr id="9" name="Content Placehold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a:t>Click icon to add picture</a:t>
            </a:r>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endParaRPr lang="en-US"/>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hf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research-4-down-syndrome.vercel.app/"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research-4-down-syndrome.vercel.app/"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60D4C682-25B0-4253-A4DA-4A5D129E3D34}"/>
              </a:ext>
            </a:extLst>
          </p:cNvPr>
          <p:cNvSpPr txBox="1">
            <a:spLocks/>
          </p:cNvSpPr>
          <p:nvPr/>
        </p:nvSpPr>
        <p:spPr>
          <a:xfrm>
            <a:off x="1477815" y="1736607"/>
            <a:ext cx="8926652" cy="1852872"/>
          </a:xfrm>
          <a:prstGeom prst="rect">
            <a:avLst/>
          </a:prstGeom>
        </p:spPr>
        <p:txBody>
          <a:bodyPr vert="horz" wrap="square" lIns="0" tIns="0" rIns="0" bIns="0" rtlCol="0" anchor="b" anchorCtr="0">
            <a:normAutofit/>
          </a:bodyPr>
          <a:lstStyle>
            <a:lvl1pPr algn="r" defTabSz="914400"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sz="3400">
                <a:solidFill>
                  <a:schemeClr val="tx1">
                    <a:lumMod val="85000"/>
                  </a:schemeClr>
                </a:solidFill>
              </a:rPr>
              <a:t> </a:t>
            </a:r>
            <a:r>
              <a:rPr lang="en-US" sz="4400">
                <a:solidFill>
                  <a:schemeClr val="tx1">
                    <a:lumMod val="85000"/>
                  </a:schemeClr>
                </a:solidFill>
              </a:rPr>
              <a:t>Multisensory Learning Tools for Improving Skills in Children with Down Syndrome</a:t>
            </a:r>
          </a:p>
        </p:txBody>
      </p:sp>
      <p:sp>
        <p:nvSpPr>
          <p:cNvPr id="9" name="TextBox 8">
            <a:extLst>
              <a:ext uri="{FF2B5EF4-FFF2-40B4-BE49-F238E27FC236}">
                <a16:creationId xmlns:a16="http://schemas.microsoft.com/office/drawing/2014/main" id="{B095E77E-C3E9-4551-9655-07B754D2D617}"/>
              </a:ext>
            </a:extLst>
          </p:cNvPr>
          <p:cNvSpPr txBox="1"/>
          <p:nvPr/>
        </p:nvSpPr>
        <p:spPr>
          <a:xfrm>
            <a:off x="3885375" y="4195545"/>
            <a:ext cx="3508858" cy="830997"/>
          </a:xfrm>
          <a:prstGeom prst="rect">
            <a:avLst/>
          </a:prstGeom>
          <a:noFill/>
        </p:spPr>
        <p:txBody>
          <a:bodyPr wrap="square" rtlCol="0">
            <a:spAutoFit/>
          </a:bodyPr>
          <a:lstStyle/>
          <a:p>
            <a:r>
              <a:rPr lang="en-US" sz="4800">
                <a:solidFill>
                  <a:schemeClr val="tx1">
                    <a:lumMod val="85000"/>
                  </a:schemeClr>
                </a:solidFill>
              </a:rPr>
              <a:t>24-25J-096</a:t>
            </a:r>
          </a:p>
        </p:txBody>
      </p:sp>
      <p:pic>
        <p:nvPicPr>
          <p:cNvPr id="11" name="Picture 10" descr="A blue and orange logo&#10;&#10;Description automatically generated">
            <a:extLst>
              <a:ext uri="{FF2B5EF4-FFF2-40B4-BE49-F238E27FC236}">
                <a16:creationId xmlns:a16="http://schemas.microsoft.com/office/drawing/2014/main" id="{38316B5E-F59F-41CC-BFCE-4A7621C51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776" y="110907"/>
            <a:ext cx="1015520" cy="1271201"/>
          </a:xfrm>
          <a:prstGeom prst="rect">
            <a:avLst/>
          </a:prstGeom>
        </p:spPr>
      </p:pic>
      <p:pic>
        <p:nvPicPr>
          <p:cNvPr id="12" name="Picture 11" descr="A blue and black logo&#10;&#10;Description automatically generated">
            <a:extLst>
              <a:ext uri="{FF2B5EF4-FFF2-40B4-BE49-F238E27FC236}">
                <a16:creationId xmlns:a16="http://schemas.microsoft.com/office/drawing/2014/main" id="{F84F627C-9357-44B0-9315-61AE500C2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0562" y="5300941"/>
            <a:ext cx="3975322" cy="879693"/>
          </a:xfrm>
          <a:prstGeom prst="rect">
            <a:avLst/>
          </a:prstGeom>
        </p:spPr>
      </p:pic>
    </p:spTree>
    <p:extLst>
      <p:ext uri="{BB962C8B-B14F-4D97-AF65-F5344CB8AC3E}">
        <p14:creationId xmlns:p14="http://schemas.microsoft.com/office/powerpoint/2010/main" val="386508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B5244AC-D906-A60B-5023-D0289CF4F6C9}"/>
              </a:ext>
            </a:extLst>
          </p:cNvPr>
          <p:cNvSpPr>
            <a:spLocks noGrp="1"/>
          </p:cNvSpPr>
          <p:nvPr>
            <p:ph type="title"/>
          </p:nvPr>
        </p:nvSpPr>
        <p:spPr>
          <a:xfrm>
            <a:off x="845830" y="359268"/>
            <a:ext cx="7960421" cy="1450217"/>
          </a:xfrm>
        </p:spPr>
        <p:txBody>
          <a:bodyPr wrap="square" anchor="t">
            <a:normAutofit fontScale="90000"/>
          </a:bodyPr>
          <a:lstStyle/>
          <a:p>
            <a:r>
              <a:rPr lang="en-US" sz="5400" spc="189">
                <a:solidFill>
                  <a:schemeClr val="tx1">
                    <a:lumMod val="65000"/>
                    <a:lumOff val="35000"/>
                  </a:schemeClr>
                </a:solidFill>
              </a:rPr>
              <a:t>Project Management Tool</a:t>
            </a:r>
          </a:p>
        </p:txBody>
      </p:sp>
      <p:sp>
        <p:nvSpPr>
          <p:cNvPr id="23" name="Slide Number Placeholder 3">
            <a:extLst>
              <a:ext uri="{FF2B5EF4-FFF2-40B4-BE49-F238E27FC236}">
                <a16:creationId xmlns:a16="http://schemas.microsoft.com/office/drawing/2014/main" id="{7EC48B7C-1602-88AC-8110-83D811BE3C4D}"/>
              </a:ext>
            </a:extLst>
          </p:cNvPr>
          <p:cNvSpPr>
            <a:spLocks noGrp="1"/>
          </p:cNvSpPr>
          <p:nvPr>
            <p:ph type="sldNum" sz="quarter" idx="12"/>
          </p:nvPr>
        </p:nvSpPr>
        <p:spPr>
          <a:xfrm>
            <a:off x="8610600" y="6356350"/>
            <a:ext cx="2743200" cy="365125"/>
          </a:xfrm>
        </p:spPr>
        <p:txBody>
          <a:bodyPr/>
          <a:lstStyle/>
          <a:p>
            <a:pPr>
              <a:spcAft>
                <a:spcPts val="600"/>
              </a:spcAft>
            </a:pPr>
            <a:fld id="{DBA1B0FB-D917-4C8C-928F-313BD683BF39}" type="slidenum">
              <a:rPr lang="en-US" smtClean="0"/>
              <a:pPr>
                <a:spcAft>
                  <a:spcPts val="600"/>
                </a:spcAft>
              </a:pPr>
              <a:t>10</a:t>
            </a:fld>
            <a:endParaRPr lang="en-US"/>
          </a:p>
        </p:txBody>
      </p:sp>
      <p:sp>
        <p:nvSpPr>
          <p:cNvPr id="14" name="TextBox 10">
            <a:extLst>
              <a:ext uri="{FF2B5EF4-FFF2-40B4-BE49-F238E27FC236}">
                <a16:creationId xmlns:a16="http://schemas.microsoft.com/office/drawing/2014/main" id="{5AE60CE5-E3F5-444E-B058-E7BE3CB94EC7}"/>
              </a:ext>
            </a:extLst>
          </p:cNvPr>
          <p:cNvSpPr txBox="1"/>
          <p:nvPr/>
        </p:nvSpPr>
        <p:spPr>
          <a:xfrm>
            <a:off x="1074871" y="1004019"/>
            <a:ext cx="2057400" cy="2177951"/>
          </a:xfrm>
          <a:prstGeom prst="rect">
            <a:avLst/>
          </a:prstGeom>
        </p:spPr>
        <p:txBody>
          <a:bodyPr lIns="33867" tIns="33867" rIns="33867" bIns="33867" rtlCol="0" anchor="ctr"/>
          <a:lstStyle/>
          <a:p>
            <a:pPr algn="ctr">
              <a:lnSpc>
                <a:spcPts val="2053"/>
              </a:lnSpc>
            </a:pPr>
            <a:endParaRPr sz="1200"/>
          </a:p>
        </p:txBody>
      </p:sp>
      <p:pic>
        <p:nvPicPr>
          <p:cNvPr id="3" name="Picture 2">
            <a:extLst>
              <a:ext uri="{FF2B5EF4-FFF2-40B4-BE49-F238E27FC236}">
                <a16:creationId xmlns:a16="http://schemas.microsoft.com/office/drawing/2014/main" id="{071F5B79-E8C2-413F-BBD1-EA063B56322C}"/>
              </a:ext>
            </a:extLst>
          </p:cNvPr>
          <p:cNvPicPr>
            <a:picLocks noChangeAspect="1"/>
          </p:cNvPicPr>
          <p:nvPr/>
        </p:nvPicPr>
        <p:blipFill>
          <a:blip r:embed="rId3"/>
          <a:stretch>
            <a:fillRect/>
          </a:stretch>
        </p:blipFill>
        <p:spPr>
          <a:xfrm>
            <a:off x="1962095" y="1457050"/>
            <a:ext cx="7382905" cy="3943900"/>
          </a:xfrm>
          <a:prstGeom prst="rect">
            <a:avLst/>
          </a:prstGeom>
        </p:spPr>
      </p:pic>
    </p:spTree>
    <p:extLst>
      <p:ext uri="{BB962C8B-B14F-4D97-AF65-F5344CB8AC3E}">
        <p14:creationId xmlns:p14="http://schemas.microsoft.com/office/powerpoint/2010/main" val="27991053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B5244AC-D906-A60B-5023-D0289CF4F6C9}"/>
              </a:ext>
            </a:extLst>
          </p:cNvPr>
          <p:cNvSpPr>
            <a:spLocks noGrp="1"/>
          </p:cNvSpPr>
          <p:nvPr>
            <p:ph type="title"/>
          </p:nvPr>
        </p:nvSpPr>
        <p:spPr>
          <a:xfrm>
            <a:off x="845830" y="359268"/>
            <a:ext cx="7960421" cy="1450217"/>
          </a:xfrm>
        </p:spPr>
        <p:txBody>
          <a:bodyPr wrap="square" anchor="t">
            <a:normAutofit fontScale="90000"/>
          </a:bodyPr>
          <a:lstStyle/>
          <a:p>
            <a:r>
              <a:rPr lang="en-US" sz="5400" spc="189">
                <a:solidFill>
                  <a:schemeClr val="tx1">
                    <a:lumMod val="65000"/>
                    <a:lumOff val="35000"/>
                  </a:schemeClr>
                </a:solidFill>
              </a:rPr>
              <a:t>Project Management Tool</a:t>
            </a:r>
          </a:p>
        </p:txBody>
      </p:sp>
      <p:sp>
        <p:nvSpPr>
          <p:cNvPr id="23" name="Slide Number Placeholder 3">
            <a:extLst>
              <a:ext uri="{FF2B5EF4-FFF2-40B4-BE49-F238E27FC236}">
                <a16:creationId xmlns:a16="http://schemas.microsoft.com/office/drawing/2014/main" id="{7EC48B7C-1602-88AC-8110-83D811BE3C4D}"/>
              </a:ext>
            </a:extLst>
          </p:cNvPr>
          <p:cNvSpPr>
            <a:spLocks noGrp="1"/>
          </p:cNvSpPr>
          <p:nvPr>
            <p:ph type="sldNum" sz="quarter" idx="12"/>
          </p:nvPr>
        </p:nvSpPr>
        <p:spPr>
          <a:xfrm>
            <a:off x="8610600" y="6356350"/>
            <a:ext cx="2743200" cy="365125"/>
          </a:xfrm>
        </p:spPr>
        <p:txBody>
          <a:bodyPr/>
          <a:lstStyle/>
          <a:p>
            <a:pPr>
              <a:spcAft>
                <a:spcPts val="600"/>
              </a:spcAft>
            </a:pPr>
            <a:fld id="{DBA1B0FB-D917-4C8C-928F-313BD683BF39}" type="slidenum">
              <a:rPr lang="en-US" smtClean="0"/>
              <a:pPr>
                <a:spcAft>
                  <a:spcPts val="600"/>
                </a:spcAft>
              </a:pPr>
              <a:t>11</a:t>
            </a:fld>
            <a:endParaRPr lang="en-US"/>
          </a:p>
        </p:txBody>
      </p:sp>
      <p:sp>
        <p:nvSpPr>
          <p:cNvPr id="14" name="TextBox 10">
            <a:extLst>
              <a:ext uri="{FF2B5EF4-FFF2-40B4-BE49-F238E27FC236}">
                <a16:creationId xmlns:a16="http://schemas.microsoft.com/office/drawing/2014/main" id="{5AE60CE5-E3F5-444E-B058-E7BE3CB94EC7}"/>
              </a:ext>
            </a:extLst>
          </p:cNvPr>
          <p:cNvSpPr txBox="1"/>
          <p:nvPr/>
        </p:nvSpPr>
        <p:spPr>
          <a:xfrm>
            <a:off x="1074871" y="1004019"/>
            <a:ext cx="2057400" cy="2177951"/>
          </a:xfrm>
          <a:prstGeom prst="rect">
            <a:avLst/>
          </a:prstGeom>
        </p:spPr>
        <p:txBody>
          <a:bodyPr lIns="33867" tIns="33867" rIns="33867" bIns="33867" rtlCol="0" anchor="ctr"/>
          <a:lstStyle/>
          <a:p>
            <a:pPr algn="ctr">
              <a:lnSpc>
                <a:spcPts val="2053"/>
              </a:lnSpc>
            </a:pPr>
            <a:endParaRPr sz="1200"/>
          </a:p>
        </p:txBody>
      </p:sp>
      <p:pic>
        <p:nvPicPr>
          <p:cNvPr id="4" name="Picture 3">
            <a:extLst>
              <a:ext uri="{FF2B5EF4-FFF2-40B4-BE49-F238E27FC236}">
                <a16:creationId xmlns:a16="http://schemas.microsoft.com/office/drawing/2014/main" id="{D1B47E49-9570-43F0-BA37-661A32E192DC}"/>
              </a:ext>
            </a:extLst>
          </p:cNvPr>
          <p:cNvPicPr>
            <a:picLocks noChangeAspect="1"/>
          </p:cNvPicPr>
          <p:nvPr/>
        </p:nvPicPr>
        <p:blipFill>
          <a:blip r:embed="rId3"/>
          <a:stretch>
            <a:fillRect/>
          </a:stretch>
        </p:blipFill>
        <p:spPr>
          <a:xfrm>
            <a:off x="1355762" y="1407004"/>
            <a:ext cx="9990408" cy="4154575"/>
          </a:xfrm>
          <a:prstGeom prst="rect">
            <a:avLst/>
          </a:prstGeom>
        </p:spPr>
      </p:pic>
    </p:spTree>
    <p:extLst>
      <p:ext uri="{BB962C8B-B14F-4D97-AF65-F5344CB8AC3E}">
        <p14:creationId xmlns:p14="http://schemas.microsoft.com/office/powerpoint/2010/main" val="252885827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erson and a child playing cards&#10;&#10;Description automatically generated">
            <a:extLst>
              <a:ext uri="{FF2B5EF4-FFF2-40B4-BE49-F238E27FC236}">
                <a16:creationId xmlns:a16="http://schemas.microsoft.com/office/drawing/2014/main" id="{91A262BD-B1F1-4027-BB39-56A3DC418F53}"/>
              </a:ext>
            </a:extLst>
          </p:cNvPr>
          <p:cNvPicPr>
            <a:picLocks noGrp="1" noChangeAspect="1"/>
          </p:cNvPicPr>
          <p:nvPr>
            <p:ph type="pic" sz="quarter" idx="13"/>
          </p:nvPr>
        </p:nvPicPr>
        <p:blipFill>
          <a:blip r:embed="rId3"/>
          <a:srcRect t="7865" b="7865"/>
          <a:stretch/>
        </p:blipFill>
        <p:spPr>
          <a:xfrm>
            <a:off x="20" y="10"/>
            <a:ext cx="12191980" cy="6857990"/>
          </a:xfrm>
          <a:no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1524000" y="1376680"/>
            <a:ext cx="9144000" cy="2286000"/>
          </a:xfrm>
        </p:spPr>
        <p:txBody>
          <a:bodyPr vert="horz" lIns="0" tIns="0" rIns="0" bIns="0" rtlCol="0" anchor="b" anchorCtr="0">
            <a:normAutofit/>
          </a:bodyPr>
          <a:lstStyle/>
          <a:p>
            <a:r>
              <a:rPr lang="en-US">
                <a:solidFill>
                  <a:schemeClr val="bg1"/>
                </a:solidFill>
              </a:rPr>
              <a:t>Teaching Vocabulary Words</a:t>
            </a:r>
          </a:p>
        </p:txBody>
      </p:sp>
      <p:sp>
        <p:nvSpPr>
          <p:cNvPr id="18" name="Slide Number Placeholder 4">
            <a:extLst>
              <a:ext uri="{FF2B5EF4-FFF2-40B4-BE49-F238E27FC236}">
                <a16:creationId xmlns:a16="http://schemas.microsoft.com/office/drawing/2014/main" id="{42EF4B69-C21C-1889-48CC-10D02C1D82DB}"/>
              </a:ext>
            </a:extLst>
          </p:cNvPr>
          <p:cNvSpPr>
            <a:spLocks noGrp="1"/>
          </p:cNvSpPr>
          <p:nvPr>
            <p:ph type="sldNum" sz="quarter" idx="12"/>
          </p:nvPr>
        </p:nvSpPr>
        <p:spPr>
          <a:xfrm>
            <a:off x="8610600" y="6356350"/>
            <a:ext cx="2743200" cy="365125"/>
          </a:xfrm>
        </p:spPr>
        <p:txBody>
          <a:bodyPr/>
          <a:lstStyle/>
          <a:p>
            <a:pPr>
              <a:spcAft>
                <a:spcPts val="600"/>
              </a:spcAft>
            </a:pPr>
            <a:fld id="{CBD12358-51D2-46B3-9BDE-DF29528B9454}" type="slidenum">
              <a:rPr lang="en-US" smtClean="0"/>
              <a:pPr>
                <a:spcAft>
                  <a:spcPts val="600"/>
                </a:spcAft>
              </a:pPr>
              <a:t>12</a:t>
            </a:fld>
            <a:endParaRPr lang="en-US"/>
          </a:p>
        </p:txBody>
      </p:sp>
    </p:spTree>
    <p:extLst>
      <p:ext uri="{BB962C8B-B14F-4D97-AF65-F5344CB8AC3E}">
        <p14:creationId xmlns:p14="http://schemas.microsoft.com/office/powerpoint/2010/main" val="21059323"/>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B1A1-D162-42E9-A7B9-D6DBA855ED99}"/>
              </a:ext>
            </a:extLst>
          </p:cNvPr>
          <p:cNvSpPr>
            <a:spLocks noGrp="1"/>
          </p:cNvSpPr>
          <p:nvPr>
            <p:ph type="ctrTitle"/>
          </p:nvPr>
        </p:nvSpPr>
        <p:spPr>
          <a:xfrm>
            <a:off x="550863" y="196900"/>
            <a:ext cx="4159160" cy="3155900"/>
          </a:xfrm>
        </p:spPr>
        <p:txBody>
          <a:bodyPr vert="horz" lIns="91440" tIns="45720" rIns="91440" bIns="45720" rtlCol="0" anchor="b" anchorCtr="0">
            <a:normAutofit/>
          </a:bodyPr>
          <a:lstStyle/>
          <a:p>
            <a:r>
              <a:rPr lang="en-US" sz="4800" kern="1200">
                <a:latin typeface="+mj-lt"/>
                <a:ea typeface="+mj-ea"/>
                <a:cs typeface="+mj-cs"/>
              </a:rPr>
              <a:t>IT21155352 </a:t>
            </a:r>
            <a:br>
              <a:rPr lang="en-US" sz="4800" kern="1200">
                <a:latin typeface="+mj-lt"/>
                <a:ea typeface="+mj-ea"/>
                <a:cs typeface="+mj-cs"/>
              </a:rPr>
            </a:br>
            <a:r>
              <a:rPr lang="en-US" sz="4800" kern="1200">
                <a:latin typeface="+mj-lt"/>
                <a:ea typeface="+mj-ea"/>
                <a:cs typeface="+mj-cs"/>
              </a:rPr>
              <a:t>H K Diviyanjana</a:t>
            </a:r>
          </a:p>
        </p:txBody>
      </p:sp>
      <p:sp>
        <p:nvSpPr>
          <p:cNvPr id="22" name="Text Placeholder 5">
            <a:extLst>
              <a:ext uri="{FF2B5EF4-FFF2-40B4-BE49-F238E27FC236}">
                <a16:creationId xmlns:a16="http://schemas.microsoft.com/office/drawing/2014/main" id="{9F1863BD-9714-44E4-B6FC-8A7DCEDA80C6}"/>
              </a:ext>
            </a:extLst>
          </p:cNvPr>
          <p:cNvSpPr txBox="1">
            <a:spLocks/>
          </p:cNvSpPr>
          <p:nvPr/>
        </p:nvSpPr>
        <p:spPr>
          <a:xfrm>
            <a:off x="547271" y="3505200"/>
            <a:ext cx="4159160" cy="23523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0"/>
              </a:spcAft>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kern="1200">
                <a:latin typeface="+mn-lt"/>
                <a:ea typeface="+mn-ea"/>
                <a:cs typeface="+mn-cs"/>
              </a:rPr>
              <a:t>Specialization in Software Engineering</a:t>
            </a:r>
          </a:p>
        </p:txBody>
      </p:sp>
      <p:pic>
        <p:nvPicPr>
          <p:cNvPr id="4" name="Picture 3" descr="A person in a blue shirt&#10;&#10;Description automatically generated">
            <a:extLst>
              <a:ext uri="{FF2B5EF4-FFF2-40B4-BE49-F238E27FC236}">
                <a16:creationId xmlns:a16="http://schemas.microsoft.com/office/drawing/2014/main" id="{32C9D5B2-D2F7-4249-9623-A0219EF0EE87}"/>
              </a:ext>
            </a:extLst>
          </p:cNvPr>
          <p:cNvPicPr>
            <a:picLocks noChangeAspect="1"/>
          </p:cNvPicPr>
          <p:nvPr/>
        </p:nvPicPr>
        <p:blipFill>
          <a:blip r:embed="rId2"/>
          <a:srcRect t="2625" r="-2" b="8873"/>
          <a:stretch/>
        </p:blipFill>
        <p:spPr>
          <a:xfrm>
            <a:off x="6644403" y="1027704"/>
            <a:ext cx="4370832" cy="4370832"/>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p:spPr>
      </p:pic>
      <p:sp>
        <p:nvSpPr>
          <p:cNvPr id="27" name="Slide Number Placeholder 4">
            <a:extLst>
              <a:ext uri="{FF2B5EF4-FFF2-40B4-BE49-F238E27FC236}">
                <a16:creationId xmlns:a16="http://schemas.microsoft.com/office/drawing/2014/main" id="{C1189992-1483-909A-F996-9D1676631441}"/>
              </a:ext>
            </a:extLst>
          </p:cNvPr>
          <p:cNvSpPr>
            <a:spLocks noGrp="1"/>
          </p:cNvSpPr>
          <p:nvPr>
            <p:ph type="sldNum" sz="quarter" idx="12"/>
          </p:nvPr>
        </p:nvSpPr>
        <p:spPr>
          <a:xfrm>
            <a:off x="8610600" y="6356350"/>
            <a:ext cx="2743200" cy="365125"/>
          </a:xfrm>
        </p:spPr>
        <p:txBody>
          <a:bodyPr/>
          <a:lstStyle/>
          <a:p>
            <a:pPr>
              <a:spcAft>
                <a:spcPts val="600"/>
              </a:spcAft>
            </a:pPr>
            <a:fld id="{CBD12358-51D2-46B3-9BDE-DF29528B9454}" type="slidenum">
              <a:rPr lang="en-US" smtClean="0"/>
              <a:pPr>
                <a:spcAft>
                  <a:spcPts val="600"/>
                </a:spcAft>
              </a:pPr>
              <a:t>13</a:t>
            </a:fld>
            <a:endParaRPr lang="en-US"/>
          </a:p>
        </p:txBody>
      </p:sp>
      <p:pic>
        <p:nvPicPr>
          <p:cNvPr id="10" name="Picture 9" descr="A cartoon of a person holding a selfie stick&#10;&#10;Description automatically generated">
            <a:extLst>
              <a:ext uri="{FF2B5EF4-FFF2-40B4-BE49-F238E27FC236}">
                <a16:creationId xmlns:a16="http://schemas.microsoft.com/office/drawing/2014/main" id="{67C2929C-0A5F-469B-BECA-F05ABEF81E49}"/>
              </a:ext>
            </a:extLst>
          </p:cNvPr>
          <p:cNvPicPr>
            <a:picLocks noChangeAspect="1"/>
          </p:cNvPicPr>
          <p:nvPr/>
        </p:nvPicPr>
        <p:blipFill>
          <a:blip r:embed="rId3"/>
          <a:stretch>
            <a:fillRect/>
          </a:stretch>
        </p:blipFill>
        <p:spPr>
          <a:xfrm>
            <a:off x="547271" y="4514128"/>
            <a:ext cx="3599615" cy="2024784"/>
          </a:xfrm>
          <a:prstGeom prst="rect">
            <a:avLst/>
          </a:prstGeom>
        </p:spPr>
      </p:pic>
    </p:spTree>
    <p:extLst>
      <p:ext uri="{BB962C8B-B14F-4D97-AF65-F5344CB8AC3E}">
        <p14:creationId xmlns:p14="http://schemas.microsoft.com/office/powerpoint/2010/main" val="227878994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pPr>
              <a:lnSpc>
                <a:spcPct val="100000"/>
              </a:lnSpc>
            </a:pPr>
            <a:r>
              <a:rPr lang="en-US" sz="4800">
                <a:solidFill>
                  <a:schemeClr val="tx1">
                    <a:lumMod val="65000"/>
                    <a:lumOff val="35000"/>
                  </a:schemeClr>
                </a:solidFill>
              </a:rPr>
              <a:t>PROBLEMS</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5" name="TextBox 4">
            <a:extLst>
              <a:ext uri="{FF2B5EF4-FFF2-40B4-BE49-F238E27FC236}">
                <a16:creationId xmlns:a16="http://schemas.microsoft.com/office/drawing/2014/main" id="{17621892-BD4B-4D91-8F9C-926F9099FB4D}"/>
              </a:ext>
            </a:extLst>
          </p:cNvPr>
          <p:cNvSpPr txBox="1"/>
          <p:nvPr/>
        </p:nvSpPr>
        <p:spPr>
          <a:xfrm>
            <a:off x="706582" y="1795964"/>
            <a:ext cx="8136082" cy="1200329"/>
          </a:xfrm>
          <a:prstGeom prst="rect">
            <a:avLst/>
          </a:prstGeom>
          <a:noFill/>
        </p:spPr>
        <p:txBody>
          <a:bodyPr wrap="square" rtlCol="0">
            <a:spAutoFit/>
          </a:bodyPr>
          <a:lstStyle/>
          <a:p>
            <a:r>
              <a:rPr lang="en-US" sz="2400" b="0" i="0">
                <a:effectLst/>
              </a:rPr>
              <a:t>Children with Down Syndrome develop language skills more slowly than other children, thus delaying language </a:t>
            </a:r>
            <a:r>
              <a:rPr lang="en-US" sz="2400" b="0" i="0">
                <a:solidFill>
                  <a:schemeClr val="tx1">
                    <a:lumMod val="95000"/>
                    <a:lumOff val="5000"/>
                  </a:schemeClr>
                </a:solidFill>
                <a:effectLst/>
              </a:rPr>
              <a:t>acquisition and vocalization</a:t>
            </a:r>
            <a:endParaRPr lang="en-US" sz="2400">
              <a:solidFill>
                <a:schemeClr val="tx1">
                  <a:lumMod val="95000"/>
                  <a:lumOff val="5000"/>
                </a:schemeClr>
              </a:solidFill>
            </a:endParaRPr>
          </a:p>
        </p:txBody>
      </p:sp>
      <p:sp>
        <p:nvSpPr>
          <p:cNvPr id="23" name="TextBox 22">
            <a:extLst>
              <a:ext uri="{FF2B5EF4-FFF2-40B4-BE49-F238E27FC236}">
                <a16:creationId xmlns:a16="http://schemas.microsoft.com/office/drawing/2014/main" id="{CC5C58BF-389B-45C2-B827-A51BD5231407}"/>
              </a:ext>
            </a:extLst>
          </p:cNvPr>
          <p:cNvSpPr txBox="1"/>
          <p:nvPr/>
        </p:nvSpPr>
        <p:spPr>
          <a:xfrm>
            <a:off x="831273" y="3090039"/>
            <a:ext cx="8136082" cy="369332"/>
          </a:xfrm>
          <a:prstGeom prst="rect">
            <a:avLst/>
          </a:prstGeom>
          <a:noFill/>
        </p:spPr>
        <p:txBody>
          <a:bodyPr wrap="square" rtlCol="0">
            <a:spAutoFit/>
          </a:bodyPr>
          <a:lstStyle/>
          <a:p>
            <a:endParaRPr lang="en-US"/>
          </a:p>
        </p:txBody>
      </p:sp>
      <p:sp>
        <p:nvSpPr>
          <p:cNvPr id="24" name="TextBox 23">
            <a:extLst>
              <a:ext uri="{FF2B5EF4-FFF2-40B4-BE49-F238E27FC236}">
                <a16:creationId xmlns:a16="http://schemas.microsoft.com/office/drawing/2014/main" id="{747E9093-B52E-4F0A-858D-1A7F13816122}"/>
              </a:ext>
            </a:extLst>
          </p:cNvPr>
          <p:cNvSpPr txBox="1"/>
          <p:nvPr/>
        </p:nvSpPr>
        <p:spPr>
          <a:xfrm>
            <a:off x="706582" y="3268403"/>
            <a:ext cx="8136082" cy="830997"/>
          </a:xfrm>
          <a:prstGeom prst="rect">
            <a:avLst/>
          </a:prstGeom>
          <a:noFill/>
        </p:spPr>
        <p:txBody>
          <a:bodyPr wrap="square" rtlCol="0">
            <a:spAutoFit/>
          </a:bodyPr>
          <a:lstStyle/>
          <a:p>
            <a:r>
              <a:rPr lang="en-US" sz="2400" b="0" i="0">
                <a:effectLst/>
              </a:rPr>
              <a:t>Children with Down Syndrome low Vocabulary use experiences consider with  other people  </a:t>
            </a:r>
            <a:endParaRPr lang="en-US" sz="2400">
              <a:highlight>
                <a:srgbClr val="000080"/>
              </a:highlight>
            </a:endParaRPr>
          </a:p>
        </p:txBody>
      </p:sp>
      <p:pic>
        <p:nvPicPr>
          <p:cNvPr id="6" name="Picture 5" descr="A cartoon of a child with question marks above his head&#10;&#10;Description automatically generated">
            <a:extLst>
              <a:ext uri="{FF2B5EF4-FFF2-40B4-BE49-F238E27FC236}">
                <a16:creationId xmlns:a16="http://schemas.microsoft.com/office/drawing/2014/main" id="{B613616C-1C31-4FD2-A693-80C4D0850C94}"/>
              </a:ext>
            </a:extLst>
          </p:cNvPr>
          <p:cNvPicPr>
            <a:picLocks noChangeAspect="1"/>
          </p:cNvPicPr>
          <p:nvPr/>
        </p:nvPicPr>
        <p:blipFill>
          <a:blip r:embed="rId3"/>
          <a:stretch>
            <a:fillRect/>
          </a:stretch>
        </p:blipFill>
        <p:spPr>
          <a:xfrm>
            <a:off x="8766897" y="3459371"/>
            <a:ext cx="2593830" cy="3112596"/>
          </a:xfrm>
          <a:prstGeom prst="rect">
            <a:avLst/>
          </a:prstGeom>
        </p:spPr>
      </p:pic>
      <p:grpSp>
        <p:nvGrpSpPr>
          <p:cNvPr id="8" name="Group 31">
            <a:extLst>
              <a:ext uri="{FF2B5EF4-FFF2-40B4-BE49-F238E27FC236}">
                <a16:creationId xmlns:a16="http://schemas.microsoft.com/office/drawing/2014/main" id="{C76C5FBF-8CE5-4016-90C0-B9966D6FCF30}"/>
              </a:ext>
            </a:extLst>
          </p:cNvPr>
          <p:cNvGrpSpPr/>
          <p:nvPr/>
        </p:nvGrpSpPr>
        <p:grpSpPr>
          <a:xfrm>
            <a:off x="266217" y="6398267"/>
            <a:ext cx="6064540" cy="887360"/>
            <a:chOff x="0" y="158808"/>
            <a:chExt cx="8156600" cy="1324251"/>
          </a:xfrm>
        </p:grpSpPr>
        <p:sp>
          <p:nvSpPr>
            <p:cNvPr id="9" name="TextBox 33">
              <a:extLst>
                <a:ext uri="{FF2B5EF4-FFF2-40B4-BE49-F238E27FC236}">
                  <a16:creationId xmlns:a16="http://schemas.microsoft.com/office/drawing/2014/main" id="{A98F30F9-3036-4683-BF94-119992C41F86}"/>
                </a:ext>
              </a:extLst>
            </p:cNvPr>
            <p:cNvSpPr txBox="1"/>
            <p:nvPr/>
          </p:nvSpPr>
          <p:spPr>
            <a:xfrm>
              <a:off x="0" y="158808"/>
              <a:ext cx="2773780" cy="605715"/>
            </a:xfrm>
            <a:prstGeom prst="rect">
              <a:avLst/>
            </a:prstGeom>
          </p:spPr>
          <p:txBody>
            <a:bodyPr lIns="0" tIns="0" rIns="0" bIns="0" rtlCol="0" anchor="t">
              <a:spAutoFit/>
            </a:bodyPr>
            <a:lstStyle/>
            <a:p>
              <a:pPr algn="l">
                <a:lnSpc>
                  <a:spcPts val="3600"/>
                </a:lnSpc>
              </a:pPr>
              <a:r>
                <a:rPr lang="en-US">
                  <a:solidFill>
                    <a:schemeClr val="tx2">
                      <a:lumMod val="60000"/>
                      <a:lumOff val="40000"/>
                    </a:schemeClr>
                  </a:solidFill>
                  <a:latin typeface="Open Sans"/>
                  <a:ea typeface="Open Sans"/>
                  <a:cs typeface="Open Sans"/>
                  <a:sym typeface="Open Sans"/>
                </a:rPr>
                <a:t>IT21155352|</a:t>
              </a:r>
            </a:p>
          </p:txBody>
        </p:sp>
        <p:sp>
          <p:nvSpPr>
            <p:cNvPr id="10" name="TextBox 34">
              <a:extLst>
                <a:ext uri="{FF2B5EF4-FFF2-40B4-BE49-F238E27FC236}">
                  <a16:creationId xmlns:a16="http://schemas.microsoft.com/office/drawing/2014/main" id="{3607B48D-F619-4F8E-AEF9-53E1FF19D29E}"/>
                </a:ext>
              </a:extLst>
            </p:cNvPr>
            <p:cNvSpPr txBox="1"/>
            <p:nvPr/>
          </p:nvSpPr>
          <p:spPr>
            <a:xfrm>
              <a:off x="2247514" y="158808"/>
              <a:ext cx="4293645" cy="605715"/>
            </a:xfrm>
            <a:prstGeom prst="rect">
              <a:avLst/>
            </a:prstGeom>
          </p:spPr>
          <p:txBody>
            <a:bodyPr lIns="0" tIns="0" rIns="0" bIns="0" rtlCol="0" anchor="t">
              <a:spAutoFit/>
            </a:bodyPr>
            <a:lstStyle/>
            <a:p>
              <a:pPr algn="l">
                <a:lnSpc>
                  <a:spcPts val="3600"/>
                </a:lnSpc>
              </a:pPr>
              <a:r>
                <a:rPr lang="en-US" err="1">
                  <a:solidFill>
                    <a:schemeClr val="tx2">
                      <a:lumMod val="60000"/>
                      <a:lumOff val="40000"/>
                    </a:schemeClr>
                  </a:solidFill>
                  <a:latin typeface="Open Sans"/>
                  <a:ea typeface="Open Sans"/>
                  <a:cs typeface="Open Sans"/>
                  <a:sym typeface="Open Sans"/>
                </a:rPr>
                <a:t>H.K.Diviyanjana</a:t>
              </a:r>
              <a:r>
                <a:rPr lang="en-US">
                  <a:solidFill>
                    <a:schemeClr val="tx2">
                      <a:lumMod val="60000"/>
                      <a:lumOff val="40000"/>
                    </a:schemeClr>
                  </a:solidFill>
                  <a:latin typeface="Open Sans"/>
                  <a:ea typeface="Open Sans"/>
                  <a:cs typeface="Open Sans"/>
                  <a:sym typeface="Open Sans"/>
                </a:rPr>
                <a:t> |</a:t>
              </a:r>
            </a:p>
          </p:txBody>
        </p:sp>
        <p:sp>
          <p:nvSpPr>
            <p:cNvPr id="11" name="TextBox 35">
              <a:extLst>
                <a:ext uri="{FF2B5EF4-FFF2-40B4-BE49-F238E27FC236}">
                  <a16:creationId xmlns:a16="http://schemas.microsoft.com/office/drawing/2014/main" id="{83BA8752-2047-4645-B249-9A4C67878813}"/>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Tree>
    <p:extLst>
      <p:ext uri="{BB962C8B-B14F-4D97-AF65-F5344CB8AC3E}">
        <p14:creationId xmlns:p14="http://schemas.microsoft.com/office/powerpoint/2010/main" val="327913836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pPr>
              <a:lnSpc>
                <a:spcPct val="100000"/>
              </a:lnSpc>
            </a:pPr>
            <a:r>
              <a:rPr lang="en-US" sz="4800">
                <a:solidFill>
                  <a:schemeClr val="tx1">
                    <a:lumMod val="65000"/>
                    <a:lumOff val="35000"/>
                  </a:schemeClr>
                </a:solidFill>
              </a:rPr>
              <a:t>SUB OBJECTIVE </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5" name="TextBox 4">
            <a:extLst>
              <a:ext uri="{FF2B5EF4-FFF2-40B4-BE49-F238E27FC236}">
                <a16:creationId xmlns:a16="http://schemas.microsoft.com/office/drawing/2014/main" id="{45F352B7-1344-48C1-89B0-E045CD2E1B00}"/>
              </a:ext>
            </a:extLst>
          </p:cNvPr>
          <p:cNvSpPr txBox="1"/>
          <p:nvPr/>
        </p:nvSpPr>
        <p:spPr>
          <a:xfrm>
            <a:off x="644236" y="1652179"/>
            <a:ext cx="9767455" cy="830997"/>
          </a:xfrm>
          <a:prstGeom prst="rect">
            <a:avLst/>
          </a:prstGeom>
          <a:noFill/>
        </p:spPr>
        <p:txBody>
          <a:bodyPr wrap="square" rtlCol="0">
            <a:spAutoFit/>
          </a:bodyPr>
          <a:lstStyle/>
          <a:p>
            <a:r>
              <a:rPr lang="en-US" sz="2400"/>
              <a:t>Word pronation:  this task provides Down syndrome children to  listing  re pronation </a:t>
            </a:r>
          </a:p>
        </p:txBody>
      </p:sp>
      <p:sp>
        <p:nvSpPr>
          <p:cNvPr id="11" name="TextBox 10">
            <a:extLst>
              <a:ext uri="{FF2B5EF4-FFF2-40B4-BE49-F238E27FC236}">
                <a16:creationId xmlns:a16="http://schemas.microsoft.com/office/drawing/2014/main" id="{EAF29951-8C5D-41D1-8477-7AFE4F825CDC}"/>
              </a:ext>
            </a:extLst>
          </p:cNvPr>
          <p:cNvSpPr txBox="1"/>
          <p:nvPr/>
        </p:nvSpPr>
        <p:spPr>
          <a:xfrm>
            <a:off x="644235" y="2786340"/>
            <a:ext cx="9767455" cy="830997"/>
          </a:xfrm>
          <a:prstGeom prst="rect">
            <a:avLst/>
          </a:prstGeom>
          <a:noFill/>
        </p:spPr>
        <p:txBody>
          <a:bodyPr wrap="square" rtlCol="0">
            <a:spAutoFit/>
          </a:bodyPr>
          <a:lstStyle/>
          <a:p>
            <a:r>
              <a:rPr lang="en-US" sz="2400"/>
              <a:t>Audio speed recognition:   this task according to children’s speck frequency  predict decide listing sound speed normal slow or medium  </a:t>
            </a:r>
          </a:p>
        </p:txBody>
      </p:sp>
      <p:sp>
        <p:nvSpPr>
          <p:cNvPr id="12" name="TextBox 11">
            <a:extLst>
              <a:ext uri="{FF2B5EF4-FFF2-40B4-BE49-F238E27FC236}">
                <a16:creationId xmlns:a16="http://schemas.microsoft.com/office/drawing/2014/main" id="{293D8989-FD49-4DC8-9A05-C8DDD98A9951}"/>
              </a:ext>
            </a:extLst>
          </p:cNvPr>
          <p:cNvSpPr txBox="1"/>
          <p:nvPr/>
        </p:nvSpPr>
        <p:spPr>
          <a:xfrm>
            <a:off x="550862" y="4074760"/>
            <a:ext cx="9767455" cy="830997"/>
          </a:xfrm>
          <a:prstGeom prst="rect">
            <a:avLst/>
          </a:prstGeom>
          <a:noFill/>
        </p:spPr>
        <p:txBody>
          <a:bodyPr wrap="square" rtlCol="0">
            <a:spAutoFit/>
          </a:bodyPr>
          <a:lstStyle/>
          <a:p>
            <a:r>
              <a:rPr lang="en-US" sz="2400"/>
              <a:t> Customer word adding: The user can add different words in the system and generate sound  </a:t>
            </a:r>
          </a:p>
        </p:txBody>
      </p:sp>
      <p:grpSp>
        <p:nvGrpSpPr>
          <p:cNvPr id="7" name="Group 31">
            <a:extLst>
              <a:ext uri="{FF2B5EF4-FFF2-40B4-BE49-F238E27FC236}">
                <a16:creationId xmlns:a16="http://schemas.microsoft.com/office/drawing/2014/main" id="{19BF7102-6F03-448B-98AE-FDD8101109A6}"/>
              </a:ext>
            </a:extLst>
          </p:cNvPr>
          <p:cNvGrpSpPr/>
          <p:nvPr/>
        </p:nvGrpSpPr>
        <p:grpSpPr>
          <a:xfrm>
            <a:off x="266217" y="6398267"/>
            <a:ext cx="6064540" cy="887360"/>
            <a:chOff x="0" y="158808"/>
            <a:chExt cx="8156600" cy="1324251"/>
          </a:xfrm>
        </p:grpSpPr>
        <p:sp>
          <p:nvSpPr>
            <p:cNvPr id="8" name="TextBox 33">
              <a:extLst>
                <a:ext uri="{FF2B5EF4-FFF2-40B4-BE49-F238E27FC236}">
                  <a16:creationId xmlns:a16="http://schemas.microsoft.com/office/drawing/2014/main" id="{8C77C0D4-7537-4096-ACD8-940E071E0779}"/>
                </a:ext>
              </a:extLst>
            </p:cNvPr>
            <p:cNvSpPr txBox="1"/>
            <p:nvPr/>
          </p:nvSpPr>
          <p:spPr>
            <a:xfrm>
              <a:off x="0" y="158808"/>
              <a:ext cx="2773780" cy="605715"/>
            </a:xfrm>
            <a:prstGeom prst="rect">
              <a:avLst/>
            </a:prstGeom>
          </p:spPr>
          <p:txBody>
            <a:bodyPr lIns="0" tIns="0" rIns="0" bIns="0" rtlCol="0" anchor="t">
              <a:spAutoFit/>
            </a:bodyPr>
            <a:lstStyle/>
            <a:p>
              <a:pPr algn="l">
                <a:lnSpc>
                  <a:spcPts val="3600"/>
                </a:lnSpc>
              </a:pPr>
              <a:r>
                <a:rPr lang="en-US">
                  <a:solidFill>
                    <a:schemeClr val="tx2">
                      <a:lumMod val="60000"/>
                      <a:lumOff val="40000"/>
                    </a:schemeClr>
                  </a:solidFill>
                  <a:latin typeface="Open Sans"/>
                  <a:ea typeface="Open Sans"/>
                  <a:cs typeface="Open Sans"/>
                  <a:sym typeface="Open Sans"/>
                </a:rPr>
                <a:t>IT21155352|</a:t>
              </a:r>
            </a:p>
          </p:txBody>
        </p:sp>
        <p:sp>
          <p:nvSpPr>
            <p:cNvPr id="9" name="TextBox 34">
              <a:extLst>
                <a:ext uri="{FF2B5EF4-FFF2-40B4-BE49-F238E27FC236}">
                  <a16:creationId xmlns:a16="http://schemas.microsoft.com/office/drawing/2014/main" id="{CE6117FD-B920-42A8-9735-E965935868A6}"/>
                </a:ext>
              </a:extLst>
            </p:cNvPr>
            <p:cNvSpPr txBox="1"/>
            <p:nvPr/>
          </p:nvSpPr>
          <p:spPr>
            <a:xfrm>
              <a:off x="2247514" y="158808"/>
              <a:ext cx="4293645" cy="605715"/>
            </a:xfrm>
            <a:prstGeom prst="rect">
              <a:avLst/>
            </a:prstGeom>
          </p:spPr>
          <p:txBody>
            <a:bodyPr lIns="0" tIns="0" rIns="0" bIns="0" rtlCol="0" anchor="t">
              <a:spAutoFit/>
            </a:bodyPr>
            <a:lstStyle/>
            <a:p>
              <a:pPr algn="l">
                <a:lnSpc>
                  <a:spcPts val="3600"/>
                </a:lnSpc>
              </a:pPr>
              <a:r>
                <a:rPr lang="en-US" err="1">
                  <a:solidFill>
                    <a:schemeClr val="tx2">
                      <a:lumMod val="60000"/>
                      <a:lumOff val="40000"/>
                    </a:schemeClr>
                  </a:solidFill>
                  <a:latin typeface="Open Sans"/>
                  <a:ea typeface="Open Sans"/>
                  <a:cs typeface="Open Sans"/>
                  <a:sym typeface="Open Sans"/>
                </a:rPr>
                <a:t>H.K.Diviyanjana</a:t>
              </a:r>
              <a:r>
                <a:rPr lang="en-US">
                  <a:solidFill>
                    <a:schemeClr val="tx2">
                      <a:lumMod val="60000"/>
                      <a:lumOff val="40000"/>
                    </a:schemeClr>
                  </a:solidFill>
                  <a:latin typeface="Open Sans"/>
                  <a:ea typeface="Open Sans"/>
                  <a:cs typeface="Open Sans"/>
                  <a:sym typeface="Open Sans"/>
                </a:rPr>
                <a:t> |</a:t>
              </a:r>
            </a:p>
          </p:txBody>
        </p:sp>
        <p:sp>
          <p:nvSpPr>
            <p:cNvPr id="10" name="TextBox 35">
              <a:extLst>
                <a:ext uri="{FF2B5EF4-FFF2-40B4-BE49-F238E27FC236}">
                  <a16:creationId xmlns:a16="http://schemas.microsoft.com/office/drawing/2014/main" id="{E540201A-472E-4497-A105-A1B96A274656}"/>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
        <p:nvSpPr>
          <p:cNvPr id="13" name="TextBox 12">
            <a:extLst>
              <a:ext uri="{FF2B5EF4-FFF2-40B4-BE49-F238E27FC236}">
                <a16:creationId xmlns:a16="http://schemas.microsoft.com/office/drawing/2014/main" id="{61ECED4F-1F46-4FB5-895D-C2620E74DC92}"/>
              </a:ext>
            </a:extLst>
          </p:cNvPr>
          <p:cNvSpPr txBox="1"/>
          <p:nvPr/>
        </p:nvSpPr>
        <p:spPr>
          <a:xfrm>
            <a:off x="4125913" y="5343188"/>
            <a:ext cx="2438400" cy="369332"/>
          </a:xfrm>
          <a:prstGeom prst="rect">
            <a:avLst/>
          </a:prstGeom>
          <a:noFill/>
        </p:spPr>
        <p:txBody>
          <a:bodyPr wrap="square" rtlCol="0">
            <a:spAutoFit/>
          </a:bodyPr>
          <a:lstStyle/>
          <a:p>
            <a:r>
              <a:rPr lang="en-US">
                <a:hlinkClick r:id="rId3"/>
              </a:rPr>
              <a:t>E-Down syndrome</a:t>
            </a:r>
            <a:endParaRPr lang="en-US"/>
          </a:p>
        </p:txBody>
      </p:sp>
    </p:spTree>
    <p:extLst>
      <p:ext uri="{BB962C8B-B14F-4D97-AF65-F5344CB8AC3E}">
        <p14:creationId xmlns:p14="http://schemas.microsoft.com/office/powerpoint/2010/main" val="86527920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pic>
        <p:nvPicPr>
          <p:cNvPr id="10" name="Picture 9" descr="A diagram of a diagram of a computer network&#10;&#10;Description automatically generated with medium confidence">
            <a:extLst>
              <a:ext uri="{FF2B5EF4-FFF2-40B4-BE49-F238E27FC236}">
                <a16:creationId xmlns:a16="http://schemas.microsoft.com/office/drawing/2014/main" id="{A31EB9A7-8908-4282-85C6-99C5FFFE1204}"/>
              </a:ext>
            </a:extLst>
          </p:cNvPr>
          <p:cNvPicPr>
            <a:picLocks noChangeAspect="1"/>
          </p:cNvPicPr>
          <p:nvPr/>
        </p:nvPicPr>
        <p:blipFill rotWithShape="1">
          <a:blip r:embed="rId3">
            <a:extLst>
              <a:ext uri="{28A0092B-C50C-407E-A947-70E740481C1C}">
                <a14:useLocalDpi xmlns:a14="http://schemas.microsoft.com/office/drawing/2010/main" val="0"/>
              </a:ext>
            </a:extLst>
          </a:blip>
          <a:srcRect r="4402"/>
          <a:stretch/>
        </p:blipFill>
        <p:spPr>
          <a:xfrm>
            <a:off x="156535" y="792714"/>
            <a:ext cx="11832265" cy="5808493"/>
          </a:xfrm>
          <a:prstGeom prst="rect">
            <a:avLst/>
          </a:prstGeom>
        </p:spPr>
      </p:pic>
      <p:sp>
        <p:nvSpPr>
          <p:cNvPr id="4" name="Title 1">
            <a:extLst>
              <a:ext uri="{FF2B5EF4-FFF2-40B4-BE49-F238E27FC236}">
                <a16:creationId xmlns:a16="http://schemas.microsoft.com/office/drawing/2014/main" id="{EA6AC440-1D72-46D5-BEB6-7727BEFEECBA}"/>
              </a:ext>
            </a:extLst>
          </p:cNvPr>
          <p:cNvSpPr>
            <a:spLocks noGrp="1"/>
          </p:cNvSpPr>
          <p:nvPr>
            <p:ph type="title"/>
          </p:nvPr>
        </p:nvSpPr>
        <p:spPr>
          <a:xfrm>
            <a:off x="304800" y="304800"/>
            <a:ext cx="11684000" cy="792162"/>
          </a:xfrm>
        </p:spPr>
        <p:txBody>
          <a:bodyPr/>
          <a:lstStyle/>
          <a:p>
            <a:r>
              <a:rPr lang="en-US">
                <a:solidFill>
                  <a:schemeClr val="tx1">
                    <a:lumMod val="65000"/>
                    <a:lumOff val="35000"/>
                  </a:schemeClr>
                </a:solidFill>
              </a:rPr>
              <a:t>System Overview</a:t>
            </a:r>
          </a:p>
        </p:txBody>
      </p:sp>
      <p:grpSp>
        <p:nvGrpSpPr>
          <p:cNvPr id="5" name="Group 31">
            <a:extLst>
              <a:ext uri="{FF2B5EF4-FFF2-40B4-BE49-F238E27FC236}">
                <a16:creationId xmlns:a16="http://schemas.microsoft.com/office/drawing/2014/main" id="{41BF6AF5-9471-4717-A46B-E30FC659056E}"/>
              </a:ext>
            </a:extLst>
          </p:cNvPr>
          <p:cNvGrpSpPr/>
          <p:nvPr/>
        </p:nvGrpSpPr>
        <p:grpSpPr>
          <a:xfrm>
            <a:off x="266217" y="6398267"/>
            <a:ext cx="6064540" cy="887360"/>
            <a:chOff x="0" y="158808"/>
            <a:chExt cx="8156600" cy="1324251"/>
          </a:xfrm>
        </p:grpSpPr>
        <p:sp>
          <p:nvSpPr>
            <p:cNvPr id="6" name="TextBox 33">
              <a:extLst>
                <a:ext uri="{FF2B5EF4-FFF2-40B4-BE49-F238E27FC236}">
                  <a16:creationId xmlns:a16="http://schemas.microsoft.com/office/drawing/2014/main" id="{076BB905-DA3C-4778-B5D2-7C92752E248F}"/>
                </a:ext>
              </a:extLst>
            </p:cNvPr>
            <p:cNvSpPr txBox="1"/>
            <p:nvPr/>
          </p:nvSpPr>
          <p:spPr>
            <a:xfrm>
              <a:off x="0" y="158808"/>
              <a:ext cx="2773780" cy="605715"/>
            </a:xfrm>
            <a:prstGeom prst="rect">
              <a:avLst/>
            </a:prstGeom>
          </p:spPr>
          <p:txBody>
            <a:bodyPr lIns="0" tIns="0" rIns="0" bIns="0" rtlCol="0" anchor="t">
              <a:spAutoFit/>
            </a:bodyPr>
            <a:lstStyle/>
            <a:p>
              <a:pPr algn="l">
                <a:lnSpc>
                  <a:spcPts val="3600"/>
                </a:lnSpc>
              </a:pPr>
              <a:r>
                <a:rPr lang="en-US">
                  <a:solidFill>
                    <a:schemeClr val="tx2">
                      <a:lumMod val="60000"/>
                      <a:lumOff val="40000"/>
                    </a:schemeClr>
                  </a:solidFill>
                  <a:latin typeface="Open Sans"/>
                  <a:ea typeface="Open Sans"/>
                  <a:cs typeface="Open Sans"/>
                  <a:sym typeface="Open Sans"/>
                </a:rPr>
                <a:t>IT21155352|</a:t>
              </a:r>
            </a:p>
          </p:txBody>
        </p:sp>
        <p:sp>
          <p:nvSpPr>
            <p:cNvPr id="7" name="TextBox 34">
              <a:extLst>
                <a:ext uri="{FF2B5EF4-FFF2-40B4-BE49-F238E27FC236}">
                  <a16:creationId xmlns:a16="http://schemas.microsoft.com/office/drawing/2014/main" id="{408B2FEB-1A8F-488B-B74B-48400F69A1FB}"/>
                </a:ext>
              </a:extLst>
            </p:cNvPr>
            <p:cNvSpPr txBox="1"/>
            <p:nvPr/>
          </p:nvSpPr>
          <p:spPr>
            <a:xfrm>
              <a:off x="2247514" y="158808"/>
              <a:ext cx="4293645" cy="605715"/>
            </a:xfrm>
            <a:prstGeom prst="rect">
              <a:avLst/>
            </a:prstGeom>
          </p:spPr>
          <p:txBody>
            <a:bodyPr lIns="0" tIns="0" rIns="0" bIns="0" rtlCol="0" anchor="t">
              <a:spAutoFit/>
            </a:bodyPr>
            <a:lstStyle/>
            <a:p>
              <a:pPr algn="l">
                <a:lnSpc>
                  <a:spcPts val="3600"/>
                </a:lnSpc>
              </a:pPr>
              <a:r>
                <a:rPr lang="en-US" err="1">
                  <a:solidFill>
                    <a:schemeClr val="tx2">
                      <a:lumMod val="60000"/>
                      <a:lumOff val="40000"/>
                    </a:schemeClr>
                  </a:solidFill>
                  <a:latin typeface="Open Sans"/>
                  <a:ea typeface="Open Sans"/>
                  <a:cs typeface="Open Sans"/>
                  <a:sym typeface="Open Sans"/>
                </a:rPr>
                <a:t>H.K.Diviyanjana</a:t>
              </a:r>
              <a:r>
                <a:rPr lang="en-US">
                  <a:solidFill>
                    <a:schemeClr val="tx2">
                      <a:lumMod val="60000"/>
                      <a:lumOff val="40000"/>
                    </a:schemeClr>
                  </a:solidFill>
                  <a:latin typeface="Open Sans"/>
                  <a:ea typeface="Open Sans"/>
                  <a:cs typeface="Open Sans"/>
                  <a:sym typeface="Open Sans"/>
                </a:rPr>
                <a:t> |</a:t>
              </a:r>
            </a:p>
          </p:txBody>
        </p:sp>
        <p:sp>
          <p:nvSpPr>
            <p:cNvPr id="8" name="TextBox 35">
              <a:extLst>
                <a:ext uri="{FF2B5EF4-FFF2-40B4-BE49-F238E27FC236}">
                  <a16:creationId xmlns:a16="http://schemas.microsoft.com/office/drawing/2014/main" id="{019E3E30-A5AC-417F-8E62-E5F053942BF9}"/>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Tree>
    <p:extLst>
      <p:ext uri="{BB962C8B-B14F-4D97-AF65-F5344CB8AC3E}">
        <p14:creationId xmlns:p14="http://schemas.microsoft.com/office/powerpoint/2010/main" val="267728208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4" name="Title 1">
            <a:extLst>
              <a:ext uri="{FF2B5EF4-FFF2-40B4-BE49-F238E27FC236}">
                <a16:creationId xmlns:a16="http://schemas.microsoft.com/office/drawing/2014/main" id="{EA6AC440-1D72-46D5-BEB6-7727BEFEECBA}"/>
              </a:ext>
            </a:extLst>
          </p:cNvPr>
          <p:cNvSpPr>
            <a:spLocks noGrp="1"/>
          </p:cNvSpPr>
          <p:nvPr>
            <p:ph type="title"/>
          </p:nvPr>
        </p:nvSpPr>
        <p:spPr>
          <a:xfrm>
            <a:off x="304800" y="304800"/>
            <a:ext cx="11684000" cy="792162"/>
          </a:xfrm>
        </p:spPr>
        <p:txBody>
          <a:bodyPr/>
          <a:lstStyle/>
          <a:p>
            <a:r>
              <a:rPr lang="en-US">
                <a:solidFill>
                  <a:schemeClr val="tx1">
                    <a:lumMod val="65000"/>
                    <a:lumOff val="35000"/>
                  </a:schemeClr>
                </a:solidFill>
              </a:rPr>
              <a:t>Model</a:t>
            </a:r>
          </a:p>
        </p:txBody>
      </p:sp>
      <p:grpSp>
        <p:nvGrpSpPr>
          <p:cNvPr id="5" name="Group 31">
            <a:extLst>
              <a:ext uri="{FF2B5EF4-FFF2-40B4-BE49-F238E27FC236}">
                <a16:creationId xmlns:a16="http://schemas.microsoft.com/office/drawing/2014/main" id="{41BF6AF5-9471-4717-A46B-E30FC659056E}"/>
              </a:ext>
            </a:extLst>
          </p:cNvPr>
          <p:cNvGrpSpPr/>
          <p:nvPr/>
        </p:nvGrpSpPr>
        <p:grpSpPr>
          <a:xfrm>
            <a:off x="266217" y="6398267"/>
            <a:ext cx="6064540" cy="887360"/>
            <a:chOff x="0" y="158808"/>
            <a:chExt cx="8156600" cy="1324251"/>
          </a:xfrm>
        </p:grpSpPr>
        <p:sp>
          <p:nvSpPr>
            <p:cNvPr id="6" name="TextBox 33">
              <a:extLst>
                <a:ext uri="{FF2B5EF4-FFF2-40B4-BE49-F238E27FC236}">
                  <a16:creationId xmlns:a16="http://schemas.microsoft.com/office/drawing/2014/main" id="{076BB905-DA3C-4778-B5D2-7C92752E248F}"/>
                </a:ext>
              </a:extLst>
            </p:cNvPr>
            <p:cNvSpPr txBox="1"/>
            <p:nvPr/>
          </p:nvSpPr>
          <p:spPr>
            <a:xfrm>
              <a:off x="0" y="158808"/>
              <a:ext cx="2773780" cy="605715"/>
            </a:xfrm>
            <a:prstGeom prst="rect">
              <a:avLst/>
            </a:prstGeom>
          </p:spPr>
          <p:txBody>
            <a:bodyPr lIns="0" tIns="0" rIns="0" bIns="0" rtlCol="0" anchor="t">
              <a:spAutoFit/>
            </a:bodyPr>
            <a:lstStyle/>
            <a:p>
              <a:pPr algn="l">
                <a:lnSpc>
                  <a:spcPts val="3600"/>
                </a:lnSpc>
              </a:pPr>
              <a:r>
                <a:rPr lang="en-US">
                  <a:solidFill>
                    <a:schemeClr val="tx2">
                      <a:lumMod val="60000"/>
                      <a:lumOff val="40000"/>
                    </a:schemeClr>
                  </a:solidFill>
                  <a:latin typeface="Open Sans"/>
                  <a:ea typeface="Open Sans"/>
                  <a:cs typeface="Open Sans"/>
                  <a:sym typeface="Open Sans"/>
                </a:rPr>
                <a:t>IT21155352|</a:t>
              </a:r>
            </a:p>
          </p:txBody>
        </p:sp>
        <p:sp>
          <p:nvSpPr>
            <p:cNvPr id="7" name="TextBox 34">
              <a:extLst>
                <a:ext uri="{FF2B5EF4-FFF2-40B4-BE49-F238E27FC236}">
                  <a16:creationId xmlns:a16="http://schemas.microsoft.com/office/drawing/2014/main" id="{408B2FEB-1A8F-488B-B74B-48400F69A1FB}"/>
                </a:ext>
              </a:extLst>
            </p:cNvPr>
            <p:cNvSpPr txBox="1"/>
            <p:nvPr/>
          </p:nvSpPr>
          <p:spPr>
            <a:xfrm>
              <a:off x="2247514" y="158808"/>
              <a:ext cx="4293645" cy="605715"/>
            </a:xfrm>
            <a:prstGeom prst="rect">
              <a:avLst/>
            </a:prstGeom>
          </p:spPr>
          <p:txBody>
            <a:bodyPr lIns="0" tIns="0" rIns="0" bIns="0" rtlCol="0" anchor="t">
              <a:spAutoFit/>
            </a:bodyPr>
            <a:lstStyle/>
            <a:p>
              <a:pPr algn="l">
                <a:lnSpc>
                  <a:spcPts val="3600"/>
                </a:lnSpc>
              </a:pPr>
              <a:r>
                <a:rPr lang="en-US" err="1">
                  <a:solidFill>
                    <a:schemeClr val="tx2">
                      <a:lumMod val="60000"/>
                      <a:lumOff val="40000"/>
                    </a:schemeClr>
                  </a:solidFill>
                  <a:latin typeface="Open Sans"/>
                  <a:ea typeface="Open Sans"/>
                  <a:cs typeface="Open Sans"/>
                  <a:sym typeface="Open Sans"/>
                </a:rPr>
                <a:t>H.K.Diviyanjana</a:t>
              </a:r>
              <a:r>
                <a:rPr lang="en-US">
                  <a:solidFill>
                    <a:schemeClr val="tx2">
                      <a:lumMod val="60000"/>
                      <a:lumOff val="40000"/>
                    </a:schemeClr>
                  </a:solidFill>
                  <a:latin typeface="Open Sans"/>
                  <a:ea typeface="Open Sans"/>
                  <a:cs typeface="Open Sans"/>
                  <a:sym typeface="Open Sans"/>
                </a:rPr>
                <a:t> |</a:t>
              </a:r>
            </a:p>
          </p:txBody>
        </p:sp>
        <p:sp>
          <p:nvSpPr>
            <p:cNvPr id="8" name="TextBox 35">
              <a:extLst>
                <a:ext uri="{FF2B5EF4-FFF2-40B4-BE49-F238E27FC236}">
                  <a16:creationId xmlns:a16="http://schemas.microsoft.com/office/drawing/2014/main" id="{019E3E30-A5AC-417F-8E62-E5F053942BF9}"/>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12" name="Picture 11">
            <a:extLst>
              <a:ext uri="{FF2B5EF4-FFF2-40B4-BE49-F238E27FC236}">
                <a16:creationId xmlns:a16="http://schemas.microsoft.com/office/drawing/2014/main" id="{09E07C02-0A41-469B-B67C-DFD0391EC40D}"/>
              </a:ext>
            </a:extLst>
          </p:cNvPr>
          <p:cNvPicPr>
            <a:picLocks noChangeAspect="1"/>
          </p:cNvPicPr>
          <p:nvPr/>
        </p:nvPicPr>
        <p:blipFill>
          <a:blip r:embed="rId3"/>
          <a:stretch>
            <a:fillRect/>
          </a:stretch>
        </p:blipFill>
        <p:spPr>
          <a:xfrm>
            <a:off x="794597" y="1776182"/>
            <a:ext cx="10602805" cy="3305636"/>
          </a:xfrm>
          <a:prstGeom prst="rect">
            <a:avLst/>
          </a:prstGeom>
        </p:spPr>
      </p:pic>
    </p:spTree>
    <p:extLst>
      <p:ext uri="{BB962C8B-B14F-4D97-AF65-F5344CB8AC3E}">
        <p14:creationId xmlns:p14="http://schemas.microsoft.com/office/powerpoint/2010/main" val="1692233237"/>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4" name="Title 1">
            <a:extLst>
              <a:ext uri="{FF2B5EF4-FFF2-40B4-BE49-F238E27FC236}">
                <a16:creationId xmlns:a16="http://schemas.microsoft.com/office/drawing/2014/main" id="{EA6AC440-1D72-46D5-BEB6-7727BEFEECBA}"/>
              </a:ext>
            </a:extLst>
          </p:cNvPr>
          <p:cNvSpPr>
            <a:spLocks noGrp="1"/>
          </p:cNvSpPr>
          <p:nvPr>
            <p:ph type="title"/>
          </p:nvPr>
        </p:nvSpPr>
        <p:spPr>
          <a:xfrm>
            <a:off x="304800" y="304800"/>
            <a:ext cx="11684000" cy="792162"/>
          </a:xfrm>
        </p:spPr>
        <p:txBody>
          <a:bodyPr/>
          <a:lstStyle/>
          <a:p>
            <a:r>
              <a:rPr lang="en-US">
                <a:solidFill>
                  <a:schemeClr val="tx1">
                    <a:lumMod val="65000"/>
                    <a:lumOff val="35000"/>
                  </a:schemeClr>
                </a:solidFill>
              </a:rPr>
              <a:t>Model Accuracy</a:t>
            </a:r>
          </a:p>
        </p:txBody>
      </p:sp>
      <p:grpSp>
        <p:nvGrpSpPr>
          <p:cNvPr id="5" name="Group 31">
            <a:extLst>
              <a:ext uri="{FF2B5EF4-FFF2-40B4-BE49-F238E27FC236}">
                <a16:creationId xmlns:a16="http://schemas.microsoft.com/office/drawing/2014/main" id="{41BF6AF5-9471-4717-A46B-E30FC659056E}"/>
              </a:ext>
            </a:extLst>
          </p:cNvPr>
          <p:cNvGrpSpPr/>
          <p:nvPr/>
        </p:nvGrpSpPr>
        <p:grpSpPr>
          <a:xfrm>
            <a:off x="266217" y="6398267"/>
            <a:ext cx="6064540" cy="887360"/>
            <a:chOff x="0" y="158808"/>
            <a:chExt cx="8156600" cy="1324251"/>
          </a:xfrm>
        </p:grpSpPr>
        <p:sp>
          <p:nvSpPr>
            <p:cNvPr id="6" name="TextBox 33">
              <a:extLst>
                <a:ext uri="{FF2B5EF4-FFF2-40B4-BE49-F238E27FC236}">
                  <a16:creationId xmlns:a16="http://schemas.microsoft.com/office/drawing/2014/main" id="{076BB905-DA3C-4778-B5D2-7C92752E248F}"/>
                </a:ext>
              </a:extLst>
            </p:cNvPr>
            <p:cNvSpPr txBox="1"/>
            <p:nvPr/>
          </p:nvSpPr>
          <p:spPr>
            <a:xfrm>
              <a:off x="0" y="158808"/>
              <a:ext cx="2773780" cy="605715"/>
            </a:xfrm>
            <a:prstGeom prst="rect">
              <a:avLst/>
            </a:prstGeom>
          </p:spPr>
          <p:txBody>
            <a:bodyPr lIns="0" tIns="0" rIns="0" bIns="0" rtlCol="0" anchor="t">
              <a:spAutoFit/>
            </a:bodyPr>
            <a:lstStyle/>
            <a:p>
              <a:pPr algn="l">
                <a:lnSpc>
                  <a:spcPts val="3600"/>
                </a:lnSpc>
              </a:pPr>
              <a:r>
                <a:rPr lang="en-US">
                  <a:solidFill>
                    <a:schemeClr val="tx2">
                      <a:lumMod val="60000"/>
                      <a:lumOff val="40000"/>
                    </a:schemeClr>
                  </a:solidFill>
                  <a:latin typeface="Open Sans"/>
                  <a:ea typeface="Open Sans"/>
                  <a:cs typeface="Open Sans"/>
                  <a:sym typeface="Open Sans"/>
                </a:rPr>
                <a:t>IT21155352|</a:t>
              </a:r>
            </a:p>
          </p:txBody>
        </p:sp>
        <p:sp>
          <p:nvSpPr>
            <p:cNvPr id="7" name="TextBox 34">
              <a:extLst>
                <a:ext uri="{FF2B5EF4-FFF2-40B4-BE49-F238E27FC236}">
                  <a16:creationId xmlns:a16="http://schemas.microsoft.com/office/drawing/2014/main" id="{408B2FEB-1A8F-488B-B74B-48400F69A1FB}"/>
                </a:ext>
              </a:extLst>
            </p:cNvPr>
            <p:cNvSpPr txBox="1"/>
            <p:nvPr/>
          </p:nvSpPr>
          <p:spPr>
            <a:xfrm>
              <a:off x="2247514" y="158808"/>
              <a:ext cx="4293645" cy="605715"/>
            </a:xfrm>
            <a:prstGeom prst="rect">
              <a:avLst/>
            </a:prstGeom>
          </p:spPr>
          <p:txBody>
            <a:bodyPr lIns="0" tIns="0" rIns="0" bIns="0" rtlCol="0" anchor="t">
              <a:spAutoFit/>
            </a:bodyPr>
            <a:lstStyle/>
            <a:p>
              <a:pPr algn="l">
                <a:lnSpc>
                  <a:spcPts val="3600"/>
                </a:lnSpc>
              </a:pPr>
              <a:r>
                <a:rPr lang="en-US" err="1">
                  <a:solidFill>
                    <a:schemeClr val="tx2">
                      <a:lumMod val="60000"/>
                      <a:lumOff val="40000"/>
                    </a:schemeClr>
                  </a:solidFill>
                  <a:latin typeface="Open Sans"/>
                  <a:ea typeface="Open Sans"/>
                  <a:cs typeface="Open Sans"/>
                  <a:sym typeface="Open Sans"/>
                </a:rPr>
                <a:t>H.K.Diviyanjana</a:t>
              </a:r>
              <a:r>
                <a:rPr lang="en-US">
                  <a:solidFill>
                    <a:schemeClr val="tx2">
                      <a:lumMod val="60000"/>
                      <a:lumOff val="40000"/>
                    </a:schemeClr>
                  </a:solidFill>
                  <a:latin typeface="Open Sans"/>
                  <a:ea typeface="Open Sans"/>
                  <a:cs typeface="Open Sans"/>
                  <a:sym typeface="Open Sans"/>
                </a:rPr>
                <a:t> |</a:t>
              </a:r>
            </a:p>
          </p:txBody>
        </p:sp>
        <p:sp>
          <p:nvSpPr>
            <p:cNvPr id="8" name="TextBox 35">
              <a:extLst>
                <a:ext uri="{FF2B5EF4-FFF2-40B4-BE49-F238E27FC236}">
                  <a16:creationId xmlns:a16="http://schemas.microsoft.com/office/drawing/2014/main" id="{019E3E30-A5AC-417F-8E62-E5F053942BF9}"/>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9" name="Picture 8">
            <a:extLst>
              <a:ext uri="{FF2B5EF4-FFF2-40B4-BE49-F238E27FC236}">
                <a16:creationId xmlns:a16="http://schemas.microsoft.com/office/drawing/2014/main" id="{2CDCE4E1-201C-4DE8-B897-DE06CB729AEF}"/>
              </a:ext>
            </a:extLst>
          </p:cNvPr>
          <p:cNvPicPr>
            <a:picLocks noChangeAspect="1"/>
          </p:cNvPicPr>
          <p:nvPr/>
        </p:nvPicPr>
        <p:blipFill>
          <a:blip r:embed="rId3"/>
          <a:stretch>
            <a:fillRect/>
          </a:stretch>
        </p:blipFill>
        <p:spPr>
          <a:xfrm>
            <a:off x="1493520" y="1096962"/>
            <a:ext cx="9842352" cy="5542927"/>
          </a:xfrm>
          <a:prstGeom prst="rect">
            <a:avLst/>
          </a:prstGeom>
        </p:spPr>
      </p:pic>
    </p:spTree>
    <p:extLst>
      <p:ext uri="{BB962C8B-B14F-4D97-AF65-F5344CB8AC3E}">
        <p14:creationId xmlns:p14="http://schemas.microsoft.com/office/powerpoint/2010/main" val="1823363763"/>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4" name="Title 1">
            <a:extLst>
              <a:ext uri="{FF2B5EF4-FFF2-40B4-BE49-F238E27FC236}">
                <a16:creationId xmlns:a16="http://schemas.microsoft.com/office/drawing/2014/main" id="{EA6AC440-1D72-46D5-BEB6-7727BEFEECBA}"/>
              </a:ext>
            </a:extLst>
          </p:cNvPr>
          <p:cNvSpPr>
            <a:spLocks noGrp="1"/>
          </p:cNvSpPr>
          <p:nvPr>
            <p:ph type="title"/>
          </p:nvPr>
        </p:nvSpPr>
        <p:spPr>
          <a:xfrm>
            <a:off x="304800" y="304800"/>
            <a:ext cx="11684000" cy="792162"/>
          </a:xfrm>
        </p:spPr>
        <p:txBody>
          <a:bodyPr/>
          <a:lstStyle/>
          <a:p>
            <a:r>
              <a:rPr lang="en-US">
                <a:solidFill>
                  <a:schemeClr val="tx1">
                    <a:lumMod val="65000"/>
                    <a:lumOff val="35000"/>
                  </a:schemeClr>
                </a:solidFill>
              </a:rPr>
              <a:t>System Overview</a:t>
            </a:r>
          </a:p>
        </p:txBody>
      </p:sp>
      <p:grpSp>
        <p:nvGrpSpPr>
          <p:cNvPr id="5" name="Group 31">
            <a:extLst>
              <a:ext uri="{FF2B5EF4-FFF2-40B4-BE49-F238E27FC236}">
                <a16:creationId xmlns:a16="http://schemas.microsoft.com/office/drawing/2014/main" id="{41BF6AF5-9471-4717-A46B-E30FC659056E}"/>
              </a:ext>
            </a:extLst>
          </p:cNvPr>
          <p:cNvGrpSpPr/>
          <p:nvPr/>
        </p:nvGrpSpPr>
        <p:grpSpPr>
          <a:xfrm>
            <a:off x="266217" y="6398267"/>
            <a:ext cx="6064540" cy="887360"/>
            <a:chOff x="0" y="158808"/>
            <a:chExt cx="8156600" cy="1324251"/>
          </a:xfrm>
        </p:grpSpPr>
        <p:sp>
          <p:nvSpPr>
            <p:cNvPr id="6" name="TextBox 33">
              <a:extLst>
                <a:ext uri="{FF2B5EF4-FFF2-40B4-BE49-F238E27FC236}">
                  <a16:creationId xmlns:a16="http://schemas.microsoft.com/office/drawing/2014/main" id="{076BB905-DA3C-4778-B5D2-7C92752E248F}"/>
                </a:ext>
              </a:extLst>
            </p:cNvPr>
            <p:cNvSpPr txBox="1"/>
            <p:nvPr/>
          </p:nvSpPr>
          <p:spPr>
            <a:xfrm>
              <a:off x="0" y="158808"/>
              <a:ext cx="2773780" cy="605715"/>
            </a:xfrm>
            <a:prstGeom prst="rect">
              <a:avLst/>
            </a:prstGeom>
          </p:spPr>
          <p:txBody>
            <a:bodyPr lIns="0" tIns="0" rIns="0" bIns="0" rtlCol="0" anchor="t">
              <a:spAutoFit/>
            </a:bodyPr>
            <a:lstStyle/>
            <a:p>
              <a:pPr algn="l">
                <a:lnSpc>
                  <a:spcPts val="3600"/>
                </a:lnSpc>
              </a:pPr>
              <a:r>
                <a:rPr lang="en-US">
                  <a:solidFill>
                    <a:schemeClr val="tx2">
                      <a:lumMod val="60000"/>
                      <a:lumOff val="40000"/>
                    </a:schemeClr>
                  </a:solidFill>
                  <a:latin typeface="Open Sans"/>
                  <a:ea typeface="Open Sans"/>
                  <a:cs typeface="Open Sans"/>
                  <a:sym typeface="Open Sans"/>
                </a:rPr>
                <a:t>IT21155352|</a:t>
              </a:r>
            </a:p>
          </p:txBody>
        </p:sp>
        <p:sp>
          <p:nvSpPr>
            <p:cNvPr id="7" name="TextBox 34">
              <a:extLst>
                <a:ext uri="{FF2B5EF4-FFF2-40B4-BE49-F238E27FC236}">
                  <a16:creationId xmlns:a16="http://schemas.microsoft.com/office/drawing/2014/main" id="{408B2FEB-1A8F-488B-B74B-48400F69A1FB}"/>
                </a:ext>
              </a:extLst>
            </p:cNvPr>
            <p:cNvSpPr txBox="1"/>
            <p:nvPr/>
          </p:nvSpPr>
          <p:spPr>
            <a:xfrm>
              <a:off x="2247514" y="158808"/>
              <a:ext cx="4293645" cy="605715"/>
            </a:xfrm>
            <a:prstGeom prst="rect">
              <a:avLst/>
            </a:prstGeom>
          </p:spPr>
          <p:txBody>
            <a:bodyPr lIns="0" tIns="0" rIns="0" bIns="0" rtlCol="0" anchor="t">
              <a:spAutoFit/>
            </a:bodyPr>
            <a:lstStyle/>
            <a:p>
              <a:pPr algn="l">
                <a:lnSpc>
                  <a:spcPts val="3600"/>
                </a:lnSpc>
              </a:pPr>
              <a:r>
                <a:rPr lang="en-US" err="1">
                  <a:solidFill>
                    <a:schemeClr val="tx2">
                      <a:lumMod val="60000"/>
                      <a:lumOff val="40000"/>
                    </a:schemeClr>
                  </a:solidFill>
                  <a:latin typeface="Open Sans"/>
                  <a:ea typeface="Open Sans"/>
                  <a:cs typeface="Open Sans"/>
                  <a:sym typeface="Open Sans"/>
                </a:rPr>
                <a:t>H.K.Diviyanjana</a:t>
              </a:r>
              <a:r>
                <a:rPr lang="en-US">
                  <a:solidFill>
                    <a:schemeClr val="tx2">
                      <a:lumMod val="60000"/>
                      <a:lumOff val="40000"/>
                    </a:schemeClr>
                  </a:solidFill>
                  <a:latin typeface="Open Sans"/>
                  <a:ea typeface="Open Sans"/>
                  <a:cs typeface="Open Sans"/>
                  <a:sym typeface="Open Sans"/>
                </a:rPr>
                <a:t> |</a:t>
              </a:r>
            </a:p>
          </p:txBody>
        </p:sp>
        <p:sp>
          <p:nvSpPr>
            <p:cNvPr id="8" name="TextBox 35">
              <a:extLst>
                <a:ext uri="{FF2B5EF4-FFF2-40B4-BE49-F238E27FC236}">
                  <a16:creationId xmlns:a16="http://schemas.microsoft.com/office/drawing/2014/main" id="{019E3E30-A5AC-417F-8E62-E5F053942BF9}"/>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10" name="Picture 9">
            <a:extLst>
              <a:ext uri="{FF2B5EF4-FFF2-40B4-BE49-F238E27FC236}">
                <a16:creationId xmlns:a16="http://schemas.microsoft.com/office/drawing/2014/main" id="{B9E0AC32-60A7-446D-86D3-968B2BEADF57}"/>
              </a:ext>
            </a:extLst>
          </p:cNvPr>
          <p:cNvPicPr>
            <a:picLocks noChangeAspect="1"/>
          </p:cNvPicPr>
          <p:nvPr/>
        </p:nvPicPr>
        <p:blipFill>
          <a:blip r:embed="rId3"/>
          <a:stretch>
            <a:fillRect/>
          </a:stretch>
        </p:blipFill>
        <p:spPr>
          <a:xfrm>
            <a:off x="1089914" y="180521"/>
            <a:ext cx="10012172" cy="6496957"/>
          </a:xfrm>
          <a:prstGeom prst="rect">
            <a:avLst/>
          </a:prstGeom>
        </p:spPr>
      </p:pic>
    </p:spTree>
    <p:extLst>
      <p:ext uri="{BB962C8B-B14F-4D97-AF65-F5344CB8AC3E}">
        <p14:creationId xmlns:p14="http://schemas.microsoft.com/office/powerpoint/2010/main" val="2243368735"/>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87854" y="354903"/>
            <a:ext cx="9362727" cy="736677"/>
          </a:xfrm>
          <a:prstGeom prst="rect">
            <a:avLst/>
          </a:prstGeom>
        </p:spPr>
        <p:txBody>
          <a:bodyPr wrap="square" lIns="0" tIns="0" rIns="0" bIns="0" rtlCol="0" anchor="t">
            <a:spAutoFit/>
          </a:bodyPr>
          <a:lstStyle/>
          <a:p>
            <a:pPr>
              <a:lnSpc>
                <a:spcPts val="5376"/>
              </a:lnSpc>
            </a:pPr>
            <a:r>
              <a:rPr lang="en-US" sz="6000">
                <a:solidFill>
                  <a:schemeClr val="tx1">
                    <a:lumMod val="65000"/>
                    <a:lumOff val="35000"/>
                  </a:schemeClr>
                </a:solidFill>
                <a:latin typeface="+mj-lt"/>
              </a:rPr>
              <a:t>RESEARCH PROBLEM</a:t>
            </a:r>
          </a:p>
        </p:txBody>
      </p:sp>
      <p:sp>
        <p:nvSpPr>
          <p:cNvPr id="4" name="TextBox 4"/>
          <p:cNvSpPr txBox="1"/>
          <p:nvPr/>
        </p:nvSpPr>
        <p:spPr>
          <a:xfrm>
            <a:off x="1329775" y="3005887"/>
            <a:ext cx="8198428" cy="1460656"/>
          </a:xfrm>
          <a:prstGeom prst="rect">
            <a:avLst/>
          </a:prstGeom>
        </p:spPr>
        <p:txBody>
          <a:bodyPr wrap="square" lIns="0" tIns="0" rIns="0" bIns="0" rtlCol="0" anchor="t">
            <a:spAutoFit/>
          </a:bodyPr>
          <a:lstStyle/>
          <a:p>
            <a:pPr marL="571500" indent="-571500">
              <a:lnSpc>
                <a:spcPts val="2336"/>
              </a:lnSpc>
              <a:buFont typeface="Arial" panose="020B0604020202020204" pitchFamily="34" charset="0"/>
              <a:buChar char="•"/>
            </a:pPr>
            <a:r>
              <a:rPr lang="en-US" dirty="0">
                <a:latin typeface="Open Sans"/>
                <a:ea typeface="Open Sans"/>
                <a:cs typeface="Open Sans"/>
              </a:rPr>
              <a:t>Improve the writing skills in children with down syndrome</a:t>
            </a:r>
          </a:p>
          <a:p>
            <a:pPr marL="571500" indent="-571500">
              <a:lnSpc>
                <a:spcPts val="2336"/>
              </a:lnSpc>
              <a:buFont typeface="Arial" panose="020B0604020202020204" pitchFamily="34" charset="0"/>
              <a:buChar char="•"/>
            </a:pPr>
            <a:r>
              <a:rPr lang="en-US" dirty="0">
                <a:latin typeface="Open Sans"/>
                <a:ea typeface="Open Sans"/>
                <a:cs typeface="Open Sans"/>
              </a:rPr>
              <a:t>Improve the fundamental mathematical skills in children with down syndrome</a:t>
            </a:r>
          </a:p>
          <a:p>
            <a:pPr marL="571500" indent="-571500">
              <a:lnSpc>
                <a:spcPts val="2336"/>
              </a:lnSpc>
              <a:buFont typeface="Arial" panose="020B0604020202020204" pitchFamily="34" charset="0"/>
              <a:buChar char="•"/>
            </a:pPr>
            <a:r>
              <a:rPr lang="en-US" dirty="0">
                <a:latin typeface="Open Sans"/>
                <a:ea typeface="Open Sans"/>
                <a:cs typeface="Open Sans"/>
              </a:rPr>
              <a:t>Improve the Vocabulary </a:t>
            </a:r>
          </a:p>
          <a:p>
            <a:pPr marL="571500" indent="-571500">
              <a:lnSpc>
                <a:spcPts val="2336"/>
              </a:lnSpc>
              <a:buFont typeface="Arial" panose="020B0604020202020204" pitchFamily="34" charset="0"/>
              <a:buChar char="•"/>
            </a:pPr>
            <a:r>
              <a:rPr lang="en-US" dirty="0">
                <a:latin typeface="Open Sans"/>
                <a:ea typeface="Open Sans"/>
                <a:cs typeface="Open Sans"/>
              </a:rPr>
              <a:t>Improve the gross motor skills in children with down syndrome </a:t>
            </a:r>
          </a:p>
        </p:txBody>
      </p:sp>
      <p:sp>
        <p:nvSpPr>
          <p:cNvPr id="9" name="TextBox 4">
            <a:extLst>
              <a:ext uri="{FF2B5EF4-FFF2-40B4-BE49-F238E27FC236}">
                <a16:creationId xmlns:a16="http://schemas.microsoft.com/office/drawing/2014/main" id="{FF000800-4F5B-4413-B6F4-C20B1DEBDBB2}"/>
              </a:ext>
            </a:extLst>
          </p:cNvPr>
          <p:cNvSpPr txBox="1"/>
          <p:nvPr/>
        </p:nvSpPr>
        <p:spPr>
          <a:xfrm>
            <a:off x="1038571" y="1752402"/>
            <a:ext cx="11305828" cy="609782"/>
          </a:xfrm>
          <a:prstGeom prst="rect">
            <a:avLst/>
          </a:prstGeom>
        </p:spPr>
        <p:txBody>
          <a:bodyPr wrap="square" lIns="0" tIns="0" rIns="0" bIns="0" rtlCol="0" anchor="t">
            <a:spAutoFit/>
          </a:bodyPr>
          <a:lstStyle/>
          <a:p>
            <a:pPr>
              <a:lnSpc>
                <a:spcPts val="2336"/>
              </a:lnSpc>
            </a:pPr>
            <a:endParaRPr lang="en-US" sz="2800" b="1">
              <a:solidFill>
                <a:srgbClr val="000000"/>
              </a:solidFill>
              <a:latin typeface="Lato"/>
            </a:endParaRPr>
          </a:p>
          <a:p>
            <a:pPr>
              <a:lnSpc>
                <a:spcPts val="2336"/>
              </a:lnSpc>
            </a:pPr>
            <a:r>
              <a:rPr lang="en-US" sz="2800" b="1">
                <a:solidFill>
                  <a:srgbClr val="000000"/>
                </a:solidFill>
              </a:rPr>
              <a:t>How To provide web application-based solutions to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0DCC9310-8A2A-4DDB-9664-1BDE22869963}"/>
              </a:ext>
            </a:extLst>
          </p:cNvPr>
          <p:cNvSpPr>
            <a:spLocks noGrp="1"/>
          </p:cNvSpPr>
          <p:nvPr>
            <p:ph type="title"/>
          </p:nvPr>
        </p:nvSpPr>
        <p:spPr>
          <a:xfrm>
            <a:off x="508000" y="326066"/>
            <a:ext cx="11684000" cy="792162"/>
          </a:xfrm>
        </p:spPr>
        <p:txBody>
          <a:bodyPr>
            <a:normAutofit/>
          </a:bodyPr>
          <a:lstStyle/>
          <a:p>
            <a:r>
              <a:rPr lang="en-US" sz="4000">
                <a:solidFill>
                  <a:schemeClr val="tx1">
                    <a:lumMod val="65000"/>
                    <a:lumOff val="35000"/>
                  </a:schemeClr>
                </a:solidFill>
                <a:ea typeface="League Gothic"/>
                <a:cs typeface="League Gothic"/>
                <a:sym typeface="League Gothic"/>
              </a:rPr>
              <a:t>UI/UX</a:t>
            </a:r>
            <a:endParaRPr lang="en-US"/>
          </a:p>
        </p:txBody>
      </p:sp>
      <p:sp>
        <p:nvSpPr>
          <p:cNvPr id="35" name="TextBox 46">
            <a:extLst>
              <a:ext uri="{FF2B5EF4-FFF2-40B4-BE49-F238E27FC236}">
                <a16:creationId xmlns:a16="http://schemas.microsoft.com/office/drawing/2014/main" id="{B9555EBE-0459-41BC-A208-B363B6CD0AF9}"/>
              </a:ext>
            </a:extLst>
          </p:cNvPr>
          <p:cNvSpPr txBox="1"/>
          <p:nvPr/>
        </p:nvSpPr>
        <p:spPr>
          <a:xfrm>
            <a:off x="1226214" y="1071344"/>
            <a:ext cx="1996408" cy="192360"/>
          </a:xfrm>
          <a:prstGeom prst="rect">
            <a:avLst/>
          </a:prstGeom>
        </p:spPr>
        <p:txBody>
          <a:bodyPr wrap="square" lIns="0" tIns="0" rIns="0" bIns="0" rtlCol="0" anchor="t">
            <a:spAutoFit/>
          </a:bodyPr>
          <a:lstStyle/>
          <a:p>
            <a:pPr algn="ctr">
              <a:lnSpc>
                <a:spcPts val="1467"/>
              </a:lnSpc>
            </a:pPr>
            <a:r>
              <a:rPr lang="en-US" sz="1438" spc="92">
                <a:solidFill>
                  <a:srgbClr val="FFFFFF"/>
                </a:solidFill>
                <a:latin typeface="Open Sans Bold"/>
                <a:ea typeface="Open Sans Bold"/>
                <a:cs typeface="Open Sans Bold"/>
                <a:sym typeface="Open Sans Bold"/>
              </a:rPr>
              <a:t>UI/UX</a:t>
            </a:r>
          </a:p>
        </p:txBody>
      </p:sp>
      <p:grpSp>
        <p:nvGrpSpPr>
          <p:cNvPr id="45" name="Group 31">
            <a:extLst>
              <a:ext uri="{FF2B5EF4-FFF2-40B4-BE49-F238E27FC236}">
                <a16:creationId xmlns:a16="http://schemas.microsoft.com/office/drawing/2014/main" id="{16624442-A991-4E8B-B45C-5264DD37BA3A}"/>
              </a:ext>
            </a:extLst>
          </p:cNvPr>
          <p:cNvGrpSpPr/>
          <p:nvPr/>
        </p:nvGrpSpPr>
        <p:grpSpPr>
          <a:xfrm>
            <a:off x="266217" y="6398267"/>
            <a:ext cx="6064540" cy="887360"/>
            <a:chOff x="0" y="158808"/>
            <a:chExt cx="8156600" cy="1324251"/>
          </a:xfrm>
        </p:grpSpPr>
        <p:sp>
          <p:nvSpPr>
            <p:cNvPr id="46" name="TextBox 33">
              <a:extLst>
                <a:ext uri="{FF2B5EF4-FFF2-40B4-BE49-F238E27FC236}">
                  <a16:creationId xmlns:a16="http://schemas.microsoft.com/office/drawing/2014/main" id="{638D05F8-26CD-4D5D-BC5E-DF60BC7B145C}"/>
                </a:ext>
              </a:extLst>
            </p:cNvPr>
            <p:cNvSpPr txBox="1"/>
            <p:nvPr/>
          </p:nvSpPr>
          <p:spPr>
            <a:xfrm>
              <a:off x="0" y="158808"/>
              <a:ext cx="2773780" cy="605715"/>
            </a:xfrm>
            <a:prstGeom prst="rect">
              <a:avLst/>
            </a:prstGeom>
          </p:spPr>
          <p:txBody>
            <a:bodyPr lIns="0" tIns="0" rIns="0" bIns="0" rtlCol="0" anchor="t">
              <a:spAutoFit/>
            </a:bodyPr>
            <a:lstStyle/>
            <a:p>
              <a:pPr algn="l">
                <a:lnSpc>
                  <a:spcPts val="3600"/>
                </a:lnSpc>
              </a:pPr>
              <a:r>
                <a:rPr lang="en-US">
                  <a:solidFill>
                    <a:schemeClr val="tx2">
                      <a:lumMod val="60000"/>
                      <a:lumOff val="40000"/>
                    </a:schemeClr>
                  </a:solidFill>
                  <a:latin typeface="Open Sans"/>
                  <a:ea typeface="Open Sans"/>
                  <a:cs typeface="Open Sans"/>
                  <a:sym typeface="Open Sans"/>
                </a:rPr>
                <a:t>IT21155352|</a:t>
              </a:r>
            </a:p>
          </p:txBody>
        </p:sp>
        <p:sp>
          <p:nvSpPr>
            <p:cNvPr id="47" name="TextBox 34">
              <a:extLst>
                <a:ext uri="{FF2B5EF4-FFF2-40B4-BE49-F238E27FC236}">
                  <a16:creationId xmlns:a16="http://schemas.microsoft.com/office/drawing/2014/main" id="{D8B41253-AD70-4051-9B9D-E34AA1D1916C}"/>
                </a:ext>
              </a:extLst>
            </p:cNvPr>
            <p:cNvSpPr txBox="1"/>
            <p:nvPr/>
          </p:nvSpPr>
          <p:spPr>
            <a:xfrm>
              <a:off x="2247514" y="158808"/>
              <a:ext cx="4293645" cy="605715"/>
            </a:xfrm>
            <a:prstGeom prst="rect">
              <a:avLst/>
            </a:prstGeom>
          </p:spPr>
          <p:txBody>
            <a:bodyPr lIns="0" tIns="0" rIns="0" bIns="0" rtlCol="0" anchor="t">
              <a:spAutoFit/>
            </a:bodyPr>
            <a:lstStyle/>
            <a:p>
              <a:pPr algn="l">
                <a:lnSpc>
                  <a:spcPts val="3600"/>
                </a:lnSpc>
              </a:pPr>
              <a:r>
                <a:rPr lang="en-US" err="1">
                  <a:solidFill>
                    <a:schemeClr val="tx2">
                      <a:lumMod val="60000"/>
                      <a:lumOff val="40000"/>
                    </a:schemeClr>
                  </a:solidFill>
                  <a:latin typeface="Open Sans"/>
                  <a:ea typeface="Open Sans"/>
                  <a:cs typeface="Open Sans"/>
                  <a:sym typeface="Open Sans"/>
                </a:rPr>
                <a:t>H.K.Diviyanjana</a:t>
              </a:r>
              <a:r>
                <a:rPr lang="en-US">
                  <a:solidFill>
                    <a:schemeClr val="tx2">
                      <a:lumMod val="60000"/>
                      <a:lumOff val="40000"/>
                    </a:schemeClr>
                  </a:solidFill>
                  <a:latin typeface="Open Sans"/>
                  <a:ea typeface="Open Sans"/>
                  <a:cs typeface="Open Sans"/>
                  <a:sym typeface="Open Sans"/>
                </a:rPr>
                <a:t> |</a:t>
              </a:r>
            </a:p>
          </p:txBody>
        </p:sp>
        <p:sp>
          <p:nvSpPr>
            <p:cNvPr id="48" name="TextBox 35">
              <a:extLst>
                <a:ext uri="{FF2B5EF4-FFF2-40B4-BE49-F238E27FC236}">
                  <a16:creationId xmlns:a16="http://schemas.microsoft.com/office/drawing/2014/main" id="{28860754-F976-4A4C-B7ED-8822B8C9221C}"/>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3" name="Picture 2" descr="A screenshot of a computer&#10;&#10;Description automatically generated">
            <a:extLst>
              <a:ext uri="{FF2B5EF4-FFF2-40B4-BE49-F238E27FC236}">
                <a16:creationId xmlns:a16="http://schemas.microsoft.com/office/drawing/2014/main" id="{AFDCF0B7-43E7-4454-9D59-6E29D5BC8270}"/>
              </a:ext>
            </a:extLst>
          </p:cNvPr>
          <p:cNvPicPr>
            <a:picLocks noChangeAspect="1"/>
          </p:cNvPicPr>
          <p:nvPr/>
        </p:nvPicPr>
        <p:blipFill>
          <a:blip r:embed="rId3"/>
          <a:stretch>
            <a:fillRect/>
          </a:stretch>
        </p:blipFill>
        <p:spPr>
          <a:xfrm>
            <a:off x="2513311" y="722147"/>
            <a:ext cx="7634891" cy="5498261"/>
          </a:xfrm>
          <a:prstGeom prst="rect">
            <a:avLst/>
          </a:prstGeom>
        </p:spPr>
      </p:pic>
    </p:spTree>
    <p:extLst>
      <p:ext uri="{BB962C8B-B14F-4D97-AF65-F5344CB8AC3E}">
        <p14:creationId xmlns:p14="http://schemas.microsoft.com/office/powerpoint/2010/main" val="3457324220"/>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0DCC9310-8A2A-4DDB-9664-1BDE22869963}"/>
              </a:ext>
            </a:extLst>
          </p:cNvPr>
          <p:cNvSpPr>
            <a:spLocks noGrp="1"/>
          </p:cNvSpPr>
          <p:nvPr>
            <p:ph type="title"/>
          </p:nvPr>
        </p:nvSpPr>
        <p:spPr>
          <a:xfrm>
            <a:off x="508000" y="326066"/>
            <a:ext cx="11684000" cy="792162"/>
          </a:xfrm>
        </p:spPr>
        <p:txBody>
          <a:bodyPr>
            <a:normAutofit/>
          </a:bodyPr>
          <a:lstStyle/>
          <a:p>
            <a:r>
              <a:rPr lang="en-US" sz="4000">
                <a:solidFill>
                  <a:schemeClr val="tx1">
                    <a:lumMod val="65000"/>
                    <a:lumOff val="35000"/>
                  </a:schemeClr>
                </a:solidFill>
                <a:ea typeface="League Gothic"/>
                <a:cs typeface="League Gothic"/>
                <a:sym typeface="League Gothic"/>
              </a:rPr>
              <a:t>UI/UX</a:t>
            </a:r>
            <a:endParaRPr lang="en-US"/>
          </a:p>
        </p:txBody>
      </p:sp>
      <p:sp>
        <p:nvSpPr>
          <p:cNvPr id="35" name="TextBox 46">
            <a:extLst>
              <a:ext uri="{FF2B5EF4-FFF2-40B4-BE49-F238E27FC236}">
                <a16:creationId xmlns:a16="http://schemas.microsoft.com/office/drawing/2014/main" id="{B9555EBE-0459-41BC-A208-B363B6CD0AF9}"/>
              </a:ext>
            </a:extLst>
          </p:cNvPr>
          <p:cNvSpPr txBox="1"/>
          <p:nvPr/>
        </p:nvSpPr>
        <p:spPr>
          <a:xfrm>
            <a:off x="1226214" y="1071344"/>
            <a:ext cx="1996408" cy="192360"/>
          </a:xfrm>
          <a:prstGeom prst="rect">
            <a:avLst/>
          </a:prstGeom>
        </p:spPr>
        <p:txBody>
          <a:bodyPr wrap="square" lIns="0" tIns="0" rIns="0" bIns="0" rtlCol="0" anchor="t">
            <a:spAutoFit/>
          </a:bodyPr>
          <a:lstStyle/>
          <a:p>
            <a:pPr algn="ctr">
              <a:lnSpc>
                <a:spcPts val="1467"/>
              </a:lnSpc>
            </a:pPr>
            <a:r>
              <a:rPr lang="en-US" sz="1438" spc="92">
                <a:solidFill>
                  <a:srgbClr val="FFFFFF"/>
                </a:solidFill>
                <a:latin typeface="Open Sans Bold"/>
                <a:ea typeface="Open Sans Bold"/>
                <a:cs typeface="Open Sans Bold"/>
                <a:sym typeface="Open Sans Bold"/>
              </a:rPr>
              <a:t>UI/UX</a:t>
            </a:r>
          </a:p>
        </p:txBody>
      </p:sp>
      <p:grpSp>
        <p:nvGrpSpPr>
          <p:cNvPr id="45" name="Group 31">
            <a:extLst>
              <a:ext uri="{FF2B5EF4-FFF2-40B4-BE49-F238E27FC236}">
                <a16:creationId xmlns:a16="http://schemas.microsoft.com/office/drawing/2014/main" id="{16624442-A991-4E8B-B45C-5264DD37BA3A}"/>
              </a:ext>
            </a:extLst>
          </p:cNvPr>
          <p:cNvGrpSpPr/>
          <p:nvPr/>
        </p:nvGrpSpPr>
        <p:grpSpPr>
          <a:xfrm>
            <a:off x="266217" y="6398267"/>
            <a:ext cx="6064540" cy="887360"/>
            <a:chOff x="0" y="158808"/>
            <a:chExt cx="8156600" cy="1324251"/>
          </a:xfrm>
        </p:grpSpPr>
        <p:sp>
          <p:nvSpPr>
            <p:cNvPr id="46" name="TextBox 33">
              <a:extLst>
                <a:ext uri="{FF2B5EF4-FFF2-40B4-BE49-F238E27FC236}">
                  <a16:creationId xmlns:a16="http://schemas.microsoft.com/office/drawing/2014/main" id="{638D05F8-26CD-4D5D-BC5E-DF60BC7B145C}"/>
                </a:ext>
              </a:extLst>
            </p:cNvPr>
            <p:cNvSpPr txBox="1"/>
            <p:nvPr/>
          </p:nvSpPr>
          <p:spPr>
            <a:xfrm>
              <a:off x="0" y="158808"/>
              <a:ext cx="2773780" cy="605715"/>
            </a:xfrm>
            <a:prstGeom prst="rect">
              <a:avLst/>
            </a:prstGeom>
          </p:spPr>
          <p:txBody>
            <a:bodyPr lIns="0" tIns="0" rIns="0" bIns="0" rtlCol="0" anchor="t">
              <a:spAutoFit/>
            </a:bodyPr>
            <a:lstStyle/>
            <a:p>
              <a:pPr algn="l">
                <a:lnSpc>
                  <a:spcPts val="3600"/>
                </a:lnSpc>
              </a:pPr>
              <a:r>
                <a:rPr lang="en-US">
                  <a:solidFill>
                    <a:schemeClr val="tx2">
                      <a:lumMod val="60000"/>
                      <a:lumOff val="40000"/>
                    </a:schemeClr>
                  </a:solidFill>
                  <a:latin typeface="Open Sans"/>
                  <a:ea typeface="Open Sans"/>
                  <a:cs typeface="Open Sans"/>
                  <a:sym typeface="Open Sans"/>
                </a:rPr>
                <a:t>IT21155352|</a:t>
              </a:r>
            </a:p>
          </p:txBody>
        </p:sp>
        <p:sp>
          <p:nvSpPr>
            <p:cNvPr id="47" name="TextBox 34">
              <a:extLst>
                <a:ext uri="{FF2B5EF4-FFF2-40B4-BE49-F238E27FC236}">
                  <a16:creationId xmlns:a16="http://schemas.microsoft.com/office/drawing/2014/main" id="{D8B41253-AD70-4051-9B9D-E34AA1D1916C}"/>
                </a:ext>
              </a:extLst>
            </p:cNvPr>
            <p:cNvSpPr txBox="1"/>
            <p:nvPr/>
          </p:nvSpPr>
          <p:spPr>
            <a:xfrm>
              <a:off x="2247514" y="158808"/>
              <a:ext cx="4293645" cy="605715"/>
            </a:xfrm>
            <a:prstGeom prst="rect">
              <a:avLst/>
            </a:prstGeom>
          </p:spPr>
          <p:txBody>
            <a:bodyPr lIns="0" tIns="0" rIns="0" bIns="0" rtlCol="0" anchor="t">
              <a:spAutoFit/>
            </a:bodyPr>
            <a:lstStyle/>
            <a:p>
              <a:pPr algn="l">
                <a:lnSpc>
                  <a:spcPts val="3600"/>
                </a:lnSpc>
              </a:pPr>
              <a:r>
                <a:rPr lang="en-US" err="1">
                  <a:solidFill>
                    <a:schemeClr val="tx2">
                      <a:lumMod val="60000"/>
                      <a:lumOff val="40000"/>
                    </a:schemeClr>
                  </a:solidFill>
                  <a:latin typeface="Open Sans"/>
                  <a:ea typeface="Open Sans"/>
                  <a:cs typeface="Open Sans"/>
                  <a:sym typeface="Open Sans"/>
                </a:rPr>
                <a:t>H.K.Diviyanjana</a:t>
              </a:r>
              <a:r>
                <a:rPr lang="en-US">
                  <a:solidFill>
                    <a:schemeClr val="tx2">
                      <a:lumMod val="60000"/>
                      <a:lumOff val="40000"/>
                    </a:schemeClr>
                  </a:solidFill>
                  <a:latin typeface="Open Sans"/>
                  <a:ea typeface="Open Sans"/>
                  <a:cs typeface="Open Sans"/>
                  <a:sym typeface="Open Sans"/>
                </a:rPr>
                <a:t> |</a:t>
              </a:r>
            </a:p>
          </p:txBody>
        </p:sp>
        <p:sp>
          <p:nvSpPr>
            <p:cNvPr id="48" name="TextBox 35">
              <a:extLst>
                <a:ext uri="{FF2B5EF4-FFF2-40B4-BE49-F238E27FC236}">
                  <a16:creationId xmlns:a16="http://schemas.microsoft.com/office/drawing/2014/main" id="{28860754-F976-4A4C-B7ED-8822B8C9221C}"/>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5" name="Picture 4" descr="A screenshot of a computer&#10;&#10;Description automatically generated">
            <a:extLst>
              <a:ext uri="{FF2B5EF4-FFF2-40B4-BE49-F238E27FC236}">
                <a16:creationId xmlns:a16="http://schemas.microsoft.com/office/drawing/2014/main" id="{345C1669-F6CB-438C-B37E-2003F4C7ABEC}"/>
              </a:ext>
            </a:extLst>
          </p:cNvPr>
          <p:cNvPicPr>
            <a:picLocks noChangeAspect="1"/>
          </p:cNvPicPr>
          <p:nvPr/>
        </p:nvPicPr>
        <p:blipFill>
          <a:blip r:embed="rId3"/>
          <a:stretch>
            <a:fillRect/>
          </a:stretch>
        </p:blipFill>
        <p:spPr>
          <a:xfrm>
            <a:off x="2224418" y="517620"/>
            <a:ext cx="9176274" cy="5735171"/>
          </a:xfrm>
          <a:prstGeom prst="rect">
            <a:avLst/>
          </a:prstGeom>
        </p:spPr>
      </p:pic>
    </p:spTree>
    <p:extLst>
      <p:ext uri="{BB962C8B-B14F-4D97-AF65-F5344CB8AC3E}">
        <p14:creationId xmlns:p14="http://schemas.microsoft.com/office/powerpoint/2010/main" val="2377875041"/>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hild writing on a piece of paper&#10;&#10;Description automatically generated">
            <a:extLst>
              <a:ext uri="{FF2B5EF4-FFF2-40B4-BE49-F238E27FC236}">
                <a16:creationId xmlns:a16="http://schemas.microsoft.com/office/drawing/2014/main" id="{03DA6D05-EC8E-44C3-A9A4-BB474C973046}"/>
              </a:ext>
            </a:extLst>
          </p:cNvPr>
          <p:cNvPicPr>
            <a:picLocks noGrp="1" noChangeAspect="1"/>
          </p:cNvPicPr>
          <p:nvPr>
            <p:ph type="pic" sz="quarter" idx="13"/>
          </p:nvPr>
        </p:nvPicPr>
        <p:blipFill>
          <a:blip r:embed="rId3"/>
          <a:srcRect t="12500" b="12500"/>
          <a:stretch/>
        </p:blipFill>
        <p:spPr>
          <a:xfrm>
            <a:off x="20" y="10"/>
            <a:ext cx="12191980" cy="6857990"/>
          </a:xfrm>
          <a:no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6816435" y="1859973"/>
            <a:ext cx="4963391" cy="2332644"/>
          </a:xfrm>
        </p:spPr>
        <p:txBody>
          <a:bodyPr vert="horz" lIns="0" tIns="0" rIns="0" bIns="0" rtlCol="0" anchor="b" anchorCtr="0">
            <a:normAutofit/>
          </a:bodyPr>
          <a:lstStyle/>
          <a:p>
            <a:r>
              <a:rPr lang="en-US" b="1">
                <a:solidFill>
                  <a:schemeClr val="bg1"/>
                </a:solidFill>
              </a:rPr>
              <a:t>Improve handwriting and drawing skills</a:t>
            </a:r>
            <a:endParaRPr lang="en-US" b="1" kern="1200">
              <a:solidFill>
                <a:schemeClr val="bg1"/>
              </a:solidFill>
            </a:endParaRPr>
          </a:p>
        </p:txBody>
      </p:sp>
      <p:sp>
        <p:nvSpPr>
          <p:cNvPr id="14" name="Slide Number Placeholder 4">
            <a:extLst>
              <a:ext uri="{FF2B5EF4-FFF2-40B4-BE49-F238E27FC236}">
                <a16:creationId xmlns:a16="http://schemas.microsoft.com/office/drawing/2014/main" id="{810069F7-A656-8E7A-2E86-A2B15CE47D3F}"/>
              </a:ext>
            </a:extLst>
          </p:cNvPr>
          <p:cNvSpPr>
            <a:spLocks noGrp="1"/>
          </p:cNvSpPr>
          <p:nvPr>
            <p:ph type="sldNum" sz="quarter" idx="12"/>
          </p:nvPr>
        </p:nvSpPr>
        <p:spPr>
          <a:xfrm>
            <a:off x="8610600" y="6356350"/>
            <a:ext cx="2743200" cy="365125"/>
          </a:xfrm>
        </p:spPr>
        <p:txBody>
          <a:bodyPr/>
          <a:lstStyle/>
          <a:p>
            <a:pPr>
              <a:spcAft>
                <a:spcPts val="600"/>
              </a:spcAft>
            </a:pPr>
            <a:fld id="{CBD12358-51D2-46B3-9BDE-DF29528B9454}" type="slidenum">
              <a:rPr lang="en-US" smtClean="0"/>
              <a:pPr>
                <a:spcAft>
                  <a:spcPts val="600"/>
                </a:spcAft>
              </a:pPr>
              <a:t>22</a:t>
            </a:fld>
            <a:endParaRPr lang="en-US"/>
          </a:p>
        </p:txBody>
      </p:sp>
    </p:spTree>
    <p:extLst>
      <p:ext uri="{BB962C8B-B14F-4D97-AF65-F5344CB8AC3E}">
        <p14:creationId xmlns:p14="http://schemas.microsoft.com/office/powerpoint/2010/main" val="60151543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4">
            <a:extLst>
              <a:ext uri="{FF2B5EF4-FFF2-40B4-BE49-F238E27FC236}">
                <a16:creationId xmlns:a16="http://schemas.microsoft.com/office/drawing/2014/main" id="{9581F21A-C04E-4E68-9D6D-D57095BF825B}"/>
              </a:ext>
            </a:extLst>
          </p:cNvPr>
          <p:cNvSpPr txBox="1">
            <a:spLocks/>
          </p:cNvSpPr>
          <p:nvPr/>
        </p:nvSpPr>
        <p:spPr>
          <a:xfrm>
            <a:off x="550863" y="196900"/>
            <a:ext cx="6636672" cy="31559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lang="en-US" sz="4000" kern="1200">
                <a:solidFill>
                  <a:schemeClr val="tx1"/>
                </a:solidFill>
                <a:latin typeface="+mj-lt"/>
                <a:ea typeface="+mj-ea"/>
                <a:cs typeface="+mj-cs"/>
              </a:defRPr>
            </a:lvl1pPr>
          </a:lstStyle>
          <a:p>
            <a:pPr>
              <a:spcAft>
                <a:spcPts val="600"/>
              </a:spcAft>
            </a:pPr>
            <a:r>
              <a:rPr lang="en-US" sz="4800" kern="1200">
                <a:solidFill>
                  <a:schemeClr val="tx1">
                    <a:lumMod val="75000"/>
                    <a:lumOff val="25000"/>
                  </a:schemeClr>
                </a:solidFill>
                <a:latin typeface="+mj-lt"/>
                <a:ea typeface="+mj-ea"/>
                <a:cs typeface="+mj-cs"/>
              </a:rPr>
              <a:t>IT21187100 </a:t>
            </a:r>
            <a:r>
              <a:rPr lang="en-US" sz="4800" kern="1200" err="1">
                <a:solidFill>
                  <a:schemeClr val="tx1">
                    <a:lumMod val="75000"/>
                    <a:lumOff val="25000"/>
                  </a:schemeClr>
                </a:solidFill>
                <a:latin typeface="+mj-lt"/>
                <a:ea typeface="+mj-ea"/>
                <a:cs typeface="+mj-cs"/>
              </a:rPr>
              <a:t>Jayawardhana</a:t>
            </a:r>
            <a:r>
              <a:rPr lang="en-US" sz="4800" kern="1200">
                <a:solidFill>
                  <a:schemeClr val="tx1">
                    <a:lumMod val="75000"/>
                    <a:lumOff val="25000"/>
                  </a:schemeClr>
                </a:solidFill>
                <a:latin typeface="+mj-lt"/>
                <a:ea typeface="+mj-ea"/>
                <a:cs typeface="+mj-cs"/>
              </a:rPr>
              <a:t> W.G.L.P</a:t>
            </a:r>
          </a:p>
        </p:txBody>
      </p:sp>
      <p:sp>
        <p:nvSpPr>
          <p:cNvPr id="36" name="Text Placeholder 5">
            <a:extLst>
              <a:ext uri="{FF2B5EF4-FFF2-40B4-BE49-F238E27FC236}">
                <a16:creationId xmlns:a16="http://schemas.microsoft.com/office/drawing/2014/main" id="{37D63C50-4904-493B-ADA6-139F90D3CD91}"/>
              </a:ext>
            </a:extLst>
          </p:cNvPr>
          <p:cNvSpPr txBox="1">
            <a:spLocks/>
          </p:cNvSpPr>
          <p:nvPr/>
        </p:nvSpPr>
        <p:spPr>
          <a:xfrm>
            <a:off x="547271" y="3505200"/>
            <a:ext cx="4159160" cy="23523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0"/>
              </a:spcAft>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kern="1200">
                <a:latin typeface="+mn-lt"/>
                <a:ea typeface="+mn-ea"/>
                <a:cs typeface="+mn-cs"/>
              </a:rPr>
              <a:t>Specialization in Software Engineering</a:t>
            </a:r>
          </a:p>
        </p:txBody>
      </p:sp>
      <p:pic>
        <p:nvPicPr>
          <p:cNvPr id="4" name="Picture 3" descr="A person sitting on a chair&#10;&#10;Description automatically generated">
            <a:extLst>
              <a:ext uri="{FF2B5EF4-FFF2-40B4-BE49-F238E27FC236}">
                <a16:creationId xmlns:a16="http://schemas.microsoft.com/office/drawing/2014/main" id="{459852AE-AF00-8CCF-BD0F-AFBC45DE8C6A}"/>
              </a:ext>
            </a:extLst>
          </p:cNvPr>
          <p:cNvPicPr>
            <a:picLocks noChangeAspect="1"/>
          </p:cNvPicPr>
          <p:nvPr/>
        </p:nvPicPr>
        <p:blipFill rotWithShape="1">
          <a:blip r:embed="rId3"/>
          <a:srcRect b="25000"/>
          <a:stretch/>
        </p:blipFill>
        <p:spPr>
          <a:xfrm>
            <a:off x="7187535" y="1042052"/>
            <a:ext cx="4370832" cy="4370832"/>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p:spPr>
      </p:pic>
      <p:sp>
        <p:nvSpPr>
          <p:cNvPr id="41" name="Slide Number Placeholder 4">
            <a:extLst>
              <a:ext uri="{FF2B5EF4-FFF2-40B4-BE49-F238E27FC236}">
                <a16:creationId xmlns:a16="http://schemas.microsoft.com/office/drawing/2014/main" id="{723E563A-6B46-4912-095C-8F09FBAD7F73}"/>
              </a:ext>
            </a:extLst>
          </p:cNvPr>
          <p:cNvSpPr>
            <a:spLocks noGrp="1"/>
          </p:cNvSpPr>
          <p:nvPr>
            <p:ph type="sldNum" sz="quarter" idx="12"/>
          </p:nvPr>
        </p:nvSpPr>
        <p:spPr>
          <a:xfrm>
            <a:off x="8610600" y="6356350"/>
            <a:ext cx="2743200" cy="365125"/>
          </a:xfrm>
        </p:spPr>
        <p:txBody>
          <a:bodyPr/>
          <a:lstStyle/>
          <a:p>
            <a:pPr>
              <a:spcAft>
                <a:spcPts val="600"/>
              </a:spcAft>
            </a:pPr>
            <a:fld id="{CBD12358-51D2-46B3-9BDE-DF29528B9454}" type="slidenum">
              <a:rPr lang="en-US" smtClean="0"/>
              <a:pPr>
                <a:spcAft>
                  <a:spcPts val="600"/>
                </a:spcAft>
              </a:pPr>
              <a:t>23</a:t>
            </a:fld>
            <a:endParaRPr lang="en-US"/>
          </a:p>
        </p:txBody>
      </p:sp>
      <p:pic>
        <p:nvPicPr>
          <p:cNvPr id="8" name="Picture 7" descr="A cartoon of a person holding a selfie stick&#10;&#10;Description automatically generated">
            <a:extLst>
              <a:ext uri="{FF2B5EF4-FFF2-40B4-BE49-F238E27FC236}">
                <a16:creationId xmlns:a16="http://schemas.microsoft.com/office/drawing/2014/main" id="{11C29A22-C28F-40DD-B38F-50D37193143A}"/>
              </a:ext>
            </a:extLst>
          </p:cNvPr>
          <p:cNvPicPr>
            <a:picLocks noChangeAspect="1"/>
          </p:cNvPicPr>
          <p:nvPr/>
        </p:nvPicPr>
        <p:blipFill>
          <a:blip r:embed="rId4"/>
          <a:stretch>
            <a:fillRect/>
          </a:stretch>
        </p:blipFill>
        <p:spPr>
          <a:xfrm>
            <a:off x="744699" y="4514128"/>
            <a:ext cx="3599615" cy="2024784"/>
          </a:xfrm>
          <a:prstGeom prst="rect">
            <a:avLst/>
          </a:prstGeom>
        </p:spPr>
      </p:pic>
    </p:spTree>
    <p:extLst>
      <p:ext uri="{BB962C8B-B14F-4D97-AF65-F5344CB8AC3E}">
        <p14:creationId xmlns:p14="http://schemas.microsoft.com/office/powerpoint/2010/main" val="3160645614"/>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658812" y="249145"/>
            <a:ext cx="5437188" cy="1333055"/>
          </a:xfrm>
        </p:spPr>
        <p:txBody>
          <a:bodyPr vert="horz" wrap="square" lIns="0" tIns="0" rIns="0" bIns="0" rtlCol="0" anchor="t" anchorCtr="0">
            <a:normAutofit/>
          </a:bodyPr>
          <a:lstStyle/>
          <a:p>
            <a:pPr>
              <a:lnSpc>
                <a:spcPct val="100000"/>
              </a:lnSpc>
            </a:pPr>
            <a:r>
              <a:rPr lang="en-US" sz="4800">
                <a:solidFill>
                  <a:schemeClr val="tx1">
                    <a:lumMod val="65000"/>
                    <a:lumOff val="35000"/>
                  </a:schemeClr>
                </a:solidFill>
              </a:rPr>
              <a:t>BACKGROUND</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5" name="TextBox 4">
            <a:extLst>
              <a:ext uri="{FF2B5EF4-FFF2-40B4-BE49-F238E27FC236}">
                <a16:creationId xmlns:a16="http://schemas.microsoft.com/office/drawing/2014/main" id="{17621892-BD4B-4D91-8F9C-926F9099FB4D}"/>
              </a:ext>
            </a:extLst>
          </p:cNvPr>
          <p:cNvSpPr txBox="1"/>
          <p:nvPr/>
        </p:nvSpPr>
        <p:spPr>
          <a:xfrm>
            <a:off x="1061614" y="2601523"/>
            <a:ext cx="8136082" cy="400110"/>
          </a:xfrm>
          <a:prstGeom prst="rect">
            <a:avLst/>
          </a:prstGeom>
          <a:noFill/>
        </p:spPr>
        <p:txBody>
          <a:bodyPr wrap="square" lIns="91440" tIns="45720" rIns="91440" bIns="45720" rtlCol="0" anchor="t">
            <a:spAutoFit/>
          </a:bodyPr>
          <a:lstStyle/>
          <a:p>
            <a:r>
              <a:rPr lang="en-US" sz="2000"/>
              <a:t>children with Down syndrome struggle with their handwriting abilities</a:t>
            </a:r>
            <a:endParaRPr lang="en-US" sz="2000">
              <a:ea typeface="Source Sans Pro Light"/>
            </a:endParaRPr>
          </a:p>
        </p:txBody>
      </p:sp>
      <p:sp>
        <p:nvSpPr>
          <p:cNvPr id="24" name="TextBox 23">
            <a:extLst>
              <a:ext uri="{FF2B5EF4-FFF2-40B4-BE49-F238E27FC236}">
                <a16:creationId xmlns:a16="http://schemas.microsoft.com/office/drawing/2014/main" id="{747E9093-B52E-4F0A-858D-1A7F13816122}"/>
              </a:ext>
            </a:extLst>
          </p:cNvPr>
          <p:cNvSpPr txBox="1"/>
          <p:nvPr/>
        </p:nvSpPr>
        <p:spPr>
          <a:xfrm>
            <a:off x="1061614" y="4022842"/>
            <a:ext cx="6922536" cy="677108"/>
          </a:xfrm>
          <a:prstGeom prst="rect">
            <a:avLst/>
          </a:prstGeom>
          <a:noFill/>
        </p:spPr>
        <p:txBody>
          <a:bodyPr wrap="square" lIns="91440" tIns="45720" rIns="91440" bIns="45720" rtlCol="0" anchor="t">
            <a:spAutoFit/>
          </a:bodyPr>
          <a:lstStyle/>
          <a:p>
            <a:r>
              <a:rPr lang="en-US" sz="2000"/>
              <a:t>Down syndrome often face challenges in acquiring this skill</a:t>
            </a:r>
          </a:p>
          <a:p>
            <a:endParaRPr lang="en-US">
              <a:highlight>
                <a:srgbClr val="000080"/>
              </a:highlight>
            </a:endParaRPr>
          </a:p>
        </p:txBody>
      </p:sp>
      <p:sp>
        <p:nvSpPr>
          <p:cNvPr id="6" name="TextBox 5">
            <a:extLst>
              <a:ext uri="{FF2B5EF4-FFF2-40B4-BE49-F238E27FC236}">
                <a16:creationId xmlns:a16="http://schemas.microsoft.com/office/drawing/2014/main" id="{18258772-96E1-859C-F8C5-7C872E16DC98}"/>
              </a:ext>
            </a:extLst>
          </p:cNvPr>
          <p:cNvSpPr txBox="1"/>
          <p:nvPr/>
        </p:nvSpPr>
        <p:spPr>
          <a:xfrm>
            <a:off x="658812" y="1600235"/>
            <a:ext cx="6922536" cy="584775"/>
          </a:xfrm>
          <a:prstGeom prst="rect">
            <a:avLst/>
          </a:prstGeom>
          <a:noFill/>
        </p:spPr>
        <p:txBody>
          <a:bodyPr wrap="none" rtlCol="0">
            <a:spAutoFit/>
          </a:bodyPr>
          <a:lstStyle/>
          <a:p>
            <a:r>
              <a:rPr lang="en-US" sz="3200" b="1" spc="-88"/>
              <a:t>why it is important to improve handwriting?</a:t>
            </a:r>
          </a:p>
        </p:txBody>
      </p:sp>
      <p:grpSp>
        <p:nvGrpSpPr>
          <p:cNvPr id="10" name="Group 31">
            <a:extLst>
              <a:ext uri="{FF2B5EF4-FFF2-40B4-BE49-F238E27FC236}">
                <a16:creationId xmlns:a16="http://schemas.microsoft.com/office/drawing/2014/main" id="{A2430B9D-83E7-480F-A569-EEACE7CCC455}"/>
              </a:ext>
            </a:extLst>
          </p:cNvPr>
          <p:cNvGrpSpPr/>
          <p:nvPr/>
        </p:nvGrpSpPr>
        <p:grpSpPr>
          <a:xfrm>
            <a:off x="266217" y="6398267"/>
            <a:ext cx="6064540" cy="887359"/>
            <a:chOff x="0" y="158808"/>
            <a:chExt cx="8156600" cy="1324251"/>
          </a:xfrm>
        </p:grpSpPr>
        <p:sp>
          <p:nvSpPr>
            <p:cNvPr id="11" name="TextBox 33">
              <a:extLst>
                <a:ext uri="{FF2B5EF4-FFF2-40B4-BE49-F238E27FC236}">
                  <a16:creationId xmlns:a16="http://schemas.microsoft.com/office/drawing/2014/main" id="{8D456702-BE28-401B-A7A3-CB9A9B1BA39D}"/>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IT21187100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12" name="TextBox 34">
              <a:extLst>
                <a:ext uri="{FF2B5EF4-FFF2-40B4-BE49-F238E27FC236}">
                  <a16:creationId xmlns:a16="http://schemas.microsoft.com/office/drawing/2014/main" id="{971C9AAD-5136-4F5E-96C6-FDB910427A0D}"/>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err="1">
                  <a:solidFill>
                    <a:schemeClr val="tx2">
                      <a:lumMod val="60000"/>
                      <a:lumOff val="40000"/>
                    </a:schemeClr>
                  </a:solidFill>
                  <a:latin typeface="+mj-lt"/>
                  <a:ea typeface="+mj-ea"/>
                  <a:cs typeface="+mj-cs"/>
                </a:rPr>
                <a:t>Jayawardhana</a:t>
              </a:r>
              <a:r>
                <a:rPr lang="en-US" sz="1800" kern="1200">
                  <a:solidFill>
                    <a:schemeClr val="tx2">
                      <a:lumMod val="60000"/>
                      <a:lumOff val="40000"/>
                    </a:schemeClr>
                  </a:solidFill>
                  <a:latin typeface="+mj-lt"/>
                  <a:ea typeface="+mj-ea"/>
                  <a:cs typeface="+mj-cs"/>
                </a:rPr>
                <a:t> W.G.L.P </a:t>
              </a:r>
              <a:r>
                <a:rPr lang="en-US">
                  <a:solidFill>
                    <a:schemeClr val="tx2">
                      <a:lumMod val="60000"/>
                      <a:lumOff val="40000"/>
                    </a:schemeClr>
                  </a:solidFill>
                  <a:latin typeface="Open Sans"/>
                  <a:ea typeface="Open Sans"/>
                  <a:cs typeface="Open Sans"/>
                  <a:sym typeface="Open Sans"/>
                </a:rPr>
                <a:t>|</a:t>
              </a:r>
            </a:p>
          </p:txBody>
        </p:sp>
        <p:sp>
          <p:nvSpPr>
            <p:cNvPr id="13" name="TextBox 35">
              <a:extLst>
                <a:ext uri="{FF2B5EF4-FFF2-40B4-BE49-F238E27FC236}">
                  <a16:creationId xmlns:a16="http://schemas.microsoft.com/office/drawing/2014/main" id="{D7593753-CEEF-404E-9B04-1FE8197F0A0F}"/>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
        <p:nvSpPr>
          <p:cNvPr id="7" name="TextBox 6">
            <a:extLst>
              <a:ext uri="{FF2B5EF4-FFF2-40B4-BE49-F238E27FC236}">
                <a16:creationId xmlns:a16="http://schemas.microsoft.com/office/drawing/2014/main" id="{6F9B21A6-3DCD-41FF-30D5-CD6816BD7BCE}"/>
              </a:ext>
            </a:extLst>
          </p:cNvPr>
          <p:cNvSpPr txBox="1"/>
          <p:nvPr/>
        </p:nvSpPr>
        <p:spPr>
          <a:xfrm>
            <a:off x="1061614" y="3218091"/>
            <a:ext cx="7282286" cy="707886"/>
          </a:xfrm>
          <a:prstGeom prst="rect">
            <a:avLst/>
          </a:prstGeom>
          <a:noFill/>
        </p:spPr>
        <p:txBody>
          <a:bodyPr wrap="square" lIns="91440" tIns="45720" rIns="91440" bIns="45720" rtlCol="0" anchor="t">
            <a:spAutoFit/>
          </a:bodyPr>
          <a:lstStyle/>
          <a:p>
            <a:r>
              <a:rPr lang="en-US" sz="2000"/>
              <a:t>Handwriting is a critical skill for academic success and social integration</a:t>
            </a:r>
          </a:p>
        </p:txBody>
      </p:sp>
      <p:pic>
        <p:nvPicPr>
          <p:cNvPr id="9" name="Picture 8" descr="A hand holding a pencil and writing on a computer&#10;&#10;Description automatically generated">
            <a:extLst>
              <a:ext uri="{FF2B5EF4-FFF2-40B4-BE49-F238E27FC236}">
                <a16:creationId xmlns:a16="http://schemas.microsoft.com/office/drawing/2014/main" id="{F2F27013-F6BF-DC72-255A-ED49E895D109}"/>
              </a:ext>
            </a:extLst>
          </p:cNvPr>
          <p:cNvPicPr>
            <a:picLocks noChangeAspect="1"/>
          </p:cNvPicPr>
          <p:nvPr/>
        </p:nvPicPr>
        <p:blipFill>
          <a:blip r:embed="rId3"/>
          <a:stretch>
            <a:fillRect/>
          </a:stretch>
        </p:blipFill>
        <p:spPr>
          <a:xfrm>
            <a:off x="7823064" y="3167720"/>
            <a:ext cx="4338909" cy="4338909"/>
          </a:xfrm>
          <a:prstGeom prst="rect">
            <a:avLst/>
          </a:prstGeom>
        </p:spPr>
      </p:pic>
    </p:spTree>
    <p:extLst>
      <p:ext uri="{BB962C8B-B14F-4D97-AF65-F5344CB8AC3E}">
        <p14:creationId xmlns:p14="http://schemas.microsoft.com/office/powerpoint/2010/main" val="4006270322"/>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9C11CC-DF90-FA9A-E11B-4FDB6475D15C}"/>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3" name="TextBox 2">
            <a:extLst>
              <a:ext uri="{FF2B5EF4-FFF2-40B4-BE49-F238E27FC236}">
                <a16:creationId xmlns:a16="http://schemas.microsoft.com/office/drawing/2014/main" id="{3BBBBA9D-D74F-A524-C058-BB5496E76CD5}"/>
              </a:ext>
            </a:extLst>
          </p:cNvPr>
          <p:cNvSpPr txBox="1"/>
          <p:nvPr/>
        </p:nvSpPr>
        <p:spPr>
          <a:xfrm>
            <a:off x="5628123" y="457813"/>
            <a:ext cx="6275308" cy="769441"/>
          </a:xfrm>
          <a:prstGeom prst="rect">
            <a:avLst/>
          </a:prstGeom>
          <a:noFill/>
        </p:spPr>
        <p:txBody>
          <a:bodyPr wrap="none" lIns="91440" tIns="45720" rIns="91440" bIns="45720" rtlCol="0" anchor="t">
            <a:spAutoFit/>
          </a:bodyPr>
          <a:lstStyle/>
          <a:p>
            <a:r>
              <a:rPr lang="en-US" sz="4400">
                <a:solidFill>
                  <a:schemeClr val="tx1">
                    <a:lumMod val="65000"/>
                    <a:lumOff val="35000"/>
                  </a:schemeClr>
                </a:solidFill>
                <a:latin typeface="+mj-lt"/>
              </a:rPr>
              <a:t>RESEARCH PROBLEM</a:t>
            </a:r>
            <a:endParaRPr lang="en-US" sz="4400">
              <a:solidFill>
                <a:schemeClr val="tx1">
                  <a:lumMod val="65000"/>
                  <a:lumOff val="35000"/>
                </a:schemeClr>
              </a:solidFill>
              <a:latin typeface="+mj-lt"/>
              <a:ea typeface="Source Sans Pro Light"/>
            </a:endParaRPr>
          </a:p>
        </p:txBody>
      </p:sp>
      <p:sp>
        <p:nvSpPr>
          <p:cNvPr id="4" name="TextBox 3">
            <a:extLst>
              <a:ext uri="{FF2B5EF4-FFF2-40B4-BE49-F238E27FC236}">
                <a16:creationId xmlns:a16="http://schemas.microsoft.com/office/drawing/2014/main" id="{BBF3B71B-BA31-35CD-DC9A-AB01B7F48A10}"/>
              </a:ext>
            </a:extLst>
          </p:cNvPr>
          <p:cNvSpPr txBox="1"/>
          <p:nvPr/>
        </p:nvSpPr>
        <p:spPr>
          <a:xfrm>
            <a:off x="6096000" y="4034015"/>
            <a:ext cx="3838575" cy="523220"/>
          </a:xfrm>
          <a:prstGeom prst="rect">
            <a:avLst/>
          </a:prstGeom>
          <a:noFill/>
        </p:spPr>
        <p:txBody>
          <a:bodyPr wrap="square" lIns="91440" tIns="45720" rIns="91440" bIns="45720" rtlCol="0" anchor="t">
            <a:spAutoFit/>
          </a:bodyPr>
          <a:lstStyle/>
          <a:p>
            <a:r>
              <a:rPr lang="en-US" sz="2800"/>
              <a:t>personalized activities</a:t>
            </a:r>
            <a:endParaRPr lang="en-US" sz="2800">
              <a:ea typeface="Source Sans Pro Light"/>
            </a:endParaRPr>
          </a:p>
        </p:txBody>
      </p:sp>
      <p:pic>
        <p:nvPicPr>
          <p:cNvPr id="6" name="Picture 5" descr="A person standing in front of many question marks&#10;&#10;Description automatically generated">
            <a:extLst>
              <a:ext uri="{FF2B5EF4-FFF2-40B4-BE49-F238E27FC236}">
                <a16:creationId xmlns:a16="http://schemas.microsoft.com/office/drawing/2014/main" id="{E22107A5-B03B-C5AC-CD1F-04BA69087A32}"/>
              </a:ext>
            </a:extLst>
          </p:cNvPr>
          <p:cNvPicPr>
            <a:picLocks noChangeAspect="1"/>
          </p:cNvPicPr>
          <p:nvPr/>
        </p:nvPicPr>
        <p:blipFill>
          <a:blip r:embed="rId2"/>
          <a:stretch>
            <a:fillRect/>
          </a:stretch>
        </p:blipFill>
        <p:spPr>
          <a:xfrm>
            <a:off x="11846" y="0"/>
            <a:ext cx="4764942" cy="4764942"/>
          </a:xfrm>
          <a:prstGeom prst="rect">
            <a:avLst/>
          </a:prstGeom>
        </p:spPr>
      </p:pic>
      <p:sp>
        <p:nvSpPr>
          <p:cNvPr id="7" name="TextBox 6">
            <a:extLst>
              <a:ext uri="{FF2B5EF4-FFF2-40B4-BE49-F238E27FC236}">
                <a16:creationId xmlns:a16="http://schemas.microsoft.com/office/drawing/2014/main" id="{58F69308-2B64-3FD6-B046-0641D77C29C2}"/>
              </a:ext>
            </a:extLst>
          </p:cNvPr>
          <p:cNvSpPr txBox="1"/>
          <p:nvPr/>
        </p:nvSpPr>
        <p:spPr>
          <a:xfrm>
            <a:off x="188118" y="4471749"/>
            <a:ext cx="5386388" cy="1200329"/>
          </a:xfrm>
          <a:prstGeom prst="rect">
            <a:avLst/>
          </a:prstGeom>
          <a:noFill/>
        </p:spPr>
        <p:txBody>
          <a:bodyPr wrap="square" rtlCol="0">
            <a:spAutoFit/>
          </a:bodyPr>
          <a:lstStyle/>
          <a:p>
            <a:r>
              <a:rPr lang="en-US" sz="3600"/>
              <a:t>How to provide effective, adaptive digital solution to</a:t>
            </a:r>
          </a:p>
        </p:txBody>
      </p:sp>
      <p:sp>
        <p:nvSpPr>
          <p:cNvPr id="8" name="TextBox 7">
            <a:extLst>
              <a:ext uri="{FF2B5EF4-FFF2-40B4-BE49-F238E27FC236}">
                <a16:creationId xmlns:a16="http://schemas.microsoft.com/office/drawing/2014/main" id="{9F65411A-EF4A-31C3-6211-E38A4B00D45E}"/>
              </a:ext>
            </a:extLst>
          </p:cNvPr>
          <p:cNvSpPr txBox="1"/>
          <p:nvPr/>
        </p:nvSpPr>
        <p:spPr>
          <a:xfrm>
            <a:off x="6096000" y="2784860"/>
            <a:ext cx="5929313" cy="523220"/>
          </a:xfrm>
          <a:prstGeom prst="rect">
            <a:avLst/>
          </a:prstGeom>
          <a:noFill/>
        </p:spPr>
        <p:txBody>
          <a:bodyPr wrap="square" rtlCol="0">
            <a:spAutoFit/>
          </a:bodyPr>
          <a:lstStyle/>
          <a:p>
            <a:r>
              <a:rPr lang="en-US" sz="2800"/>
              <a:t>Improve handwriting and drawing skills  </a:t>
            </a:r>
            <a:endParaRPr lang="en-US" sz="2800">
              <a:ea typeface="Source Sans Pro Light"/>
            </a:endParaRPr>
          </a:p>
        </p:txBody>
      </p:sp>
      <p:sp>
        <p:nvSpPr>
          <p:cNvPr id="9" name="TextBox 8">
            <a:extLst>
              <a:ext uri="{FF2B5EF4-FFF2-40B4-BE49-F238E27FC236}">
                <a16:creationId xmlns:a16="http://schemas.microsoft.com/office/drawing/2014/main" id="{D215A7E8-9BD7-606D-020D-B3E6226F8347}"/>
              </a:ext>
            </a:extLst>
          </p:cNvPr>
          <p:cNvSpPr txBox="1"/>
          <p:nvPr/>
        </p:nvSpPr>
        <p:spPr>
          <a:xfrm>
            <a:off x="6096000" y="3473441"/>
            <a:ext cx="4138613" cy="523220"/>
          </a:xfrm>
          <a:prstGeom prst="rect">
            <a:avLst/>
          </a:prstGeom>
          <a:noFill/>
        </p:spPr>
        <p:txBody>
          <a:bodyPr wrap="square" rtlCol="0">
            <a:spAutoFit/>
          </a:bodyPr>
          <a:lstStyle/>
          <a:p>
            <a:r>
              <a:rPr lang="en-US" sz="2800">
                <a:ea typeface="Source Sans Pro Light"/>
              </a:rPr>
              <a:t>Sinhala native letters</a:t>
            </a:r>
          </a:p>
        </p:txBody>
      </p:sp>
      <p:grpSp>
        <p:nvGrpSpPr>
          <p:cNvPr id="10" name="Group 31">
            <a:extLst>
              <a:ext uri="{FF2B5EF4-FFF2-40B4-BE49-F238E27FC236}">
                <a16:creationId xmlns:a16="http://schemas.microsoft.com/office/drawing/2014/main" id="{E9B0BFAC-E838-45E0-8ADF-AC7A15C99A73}"/>
              </a:ext>
            </a:extLst>
          </p:cNvPr>
          <p:cNvGrpSpPr/>
          <p:nvPr/>
        </p:nvGrpSpPr>
        <p:grpSpPr>
          <a:xfrm>
            <a:off x="266217" y="6398267"/>
            <a:ext cx="6064540" cy="887359"/>
            <a:chOff x="0" y="158808"/>
            <a:chExt cx="8156600" cy="1324251"/>
          </a:xfrm>
        </p:grpSpPr>
        <p:sp>
          <p:nvSpPr>
            <p:cNvPr id="11" name="TextBox 33">
              <a:extLst>
                <a:ext uri="{FF2B5EF4-FFF2-40B4-BE49-F238E27FC236}">
                  <a16:creationId xmlns:a16="http://schemas.microsoft.com/office/drawing/2014/main" id="{89E49D5C-6C6A-4E2C-959A-A2706D472EF2}"/>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IT21187100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12" name="TextBox 34">
              <a:extLst>
                <a:ext uri="{FF2B5EF4-FFF2-40B4-BE49-F238E27FC236}">
                  <a16:creationId xmlns:a16="http://schemas.microsoft.com/office/drawing/2014/main" id="{E1C2EA82-BA08-4602-A146-C8FE1598065F}"/>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err="1">
                  <a:solidFill>
                    <a:schemeClr val="tx2">
                      <a:lumMod val="60000"/>
                      <a:lumOff val="40000"/>
                    </a:schemeClr>
                  </a:solidFill>
                  <a:latin typeface="+mj-lt"/>
                  <a:ea typeface="+mj-ea"/>
                  <a:cs typeface="+mj-cs"/>
                </a:rPr>
                <a:t>Jayawardhana</a:t>
              </a:r>
              <a:r>
                <a:rPr lang="en-US" sz="1800" kern="1200">
                  <a:solidFill>
                    <a:schemeClr val="tx2">
                      <a:lumMod val="60000"/>
                      <a:lumOff val="40000"/>
                    </a:schemeClr>
                  </a:solidFill>
                  <a:latin typeface="+mj-lt"/>
                  <a:ea typeface="+mj-ea"/>
                  <a:cs typeface="+mj-cs"/>
                </a:rPr>
                <a:t> W.G.L.P </a:t>
              </a:r>
              <a:r>
                <a:rPr lang="en-US">
                  <a:solidFill>
                    <a:schemeClr val="tx2">
                      <a:lumMod val="60000"/>
                      <a:lumOff val="40000"/>
                    </a:schemeClr>
                  </a:solidFill>
                  <a:latin typeface="Open Sans"/>
                  <a:ea typeface="Open Sans"/>
                  <a:cs typeface="Open Sans"/>
                  <a:sym typeface="Open Sans"/>
                </a:rPr>
                <a:t>|</a:t>
              </a:r>
            </a:p>
          </p:txBody>
        </p:sp>
        <p:sp>
          <p:nvSpPr>
            <p:cNvPr id="13" name="TextBox 35">
              <a:extLst>
                <a:ext uri="{FF2B5EF4-FFF2-40B4-BE49-F238E27FC236}">
                  <a16:creationId xmlns:a16="http://schemas.microsoft.com/office/drawing/2014/main" id="{1258ACDE-7D60-42EA-9275-F9F05B663555}"/>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Tree>
    <p:extLst>
      <p:ext uri="{BB962C8B-B14F-4D97-AF65-F5344CB8AC3E}">
        <p14:creationId xmlns:p14="http://schemas.microsoft.com/office/powerpoint/2010/main" val="39525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D9E21DC5-87C6-4F54-AC25-3A0123D227BF}"/>
              </a:ext>
            </a:extLst>
          </p:cNvPr>
          <p:cNvSpPr txBox="1">
            <a:spLocks/>
          </p:cNvSpPr>
          <p:nvPr/>
        </p:nvSpPr>
        <p:spPr>
          <a:xfrm>
            <a:off x="5442053" y="241301"/>
            <a:ext cx="2701822" cy="663611"/>
          </a:xfrm>
          <a:prstGeom prst="rect">
            <a:avLst/>
          </a:prstGeom>
        </p:spPr>
        <p:txBody>
          <a:bodyPr vert="horz" wrap="square" lIns="0" tIns="0" rIns="0" bIns="0" rtlCol="0" anchor="t" anchorCtr="0">
            <a:normAutofit fontScale="97500"/>
          </a:bodyPr>
          <a:lstStyle>
            <a:lvl1pPr algn="l" defTabSz="914400" rtl="0" eaLnBrk="1" latinLnBrk="0" hangingPunct="1">
              <a:lnSpc>
                <a:spcPct val="90000"/>
              </a:lnSpc>
              <a:spcBef>
                <a:spcPct val="0"/>
              </a:spcBef>
              <a:buNone/>
              <a:defRPr lang="en-US" sz="4000" kern="1200" dirty="0">
                <a:solidFill>
                  <a:schemeClr val="tx1"/>
                </a:solidFill>
                <a:latin typeface="+mj-lt"/>
                <a:ea typeface="+mj-ea"/>
                <a:cs typeface="+mj-cs"/>
              </a:defRPr>
            </a:lvl1pPr>
          </a:lstStyle>
          <a:p>
            <a:r>
              <a:rPr lang="en-US">
                <a:solidFill>
                  <a:schemeClr val="tx1">
                    <a:lumMod val="65000"/>
                    <a:lumOff val="35000"/>
                  </a:schemeClr>
                </a:solidFill>
              </a:rPr>
              <a:t>Objectives</a:t>
            </a:r>
          </a:p>
        </p:txBody>
      </p:sp>
      <p:sp>
        <p:nvSpPr>
          <p:cNvPr id="18" name="TextBox 17">
            <a:extLst>
              <a:ext uri="{FF2B5EF4-FFF2-40B4-BE49-F238E27FC236}">
                <a16:creationId xmlns:a16="http://schemas.microsoft.com/office/drawing/2014/main" id="{1165851A-2BF1-4B13-8C18-26361D58BE3D}"/>
              </a:ext>
            </a:extLst>
          </p:cNvPr>
          <p:cNvSpPr txBox="1"/>
          <p:nvPr/>
        </p:nvSpPr>
        <p:spPr>
          <a:xfrm>
            <a:off x="3950107" y="2391969"/>
            <a:ext cx="8037106" cy="446603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a:t>create a mechanism for capturing and evaluating handwriting</a:t>
            </a:r>
          </a:p>
          <a:p>
            <a:pPr marL="342900" indent="-342900">
              <a:lnSpc>
                <a:spcPct val="150000"/>
              </a:lnSpc>
              <a:buFont typeface="Arial" panose="020B0604020202020204" pitchFamily="34" charset="0"/>
              <a:buChar char="•"/>
            </a:pPr>
            <a:r>
              <a:rPr lang="en-US" sz="2400"/>
              <a:t>Create an adaptive learning algorithm to personalize the difficulty level for each child.</a:t>
            </a:r>
          </a:p>
          <a:p>
            <a:pPr marL="342900" indent="-342900">
              <a:lnSpc>
                <a:spcPct val="150000"/>
              </a:lnSpc>
              <a:buFont typeface="Arial" panose="020B0604020202020204" pitchFamily="34" charset="0"/>
              <a:buChar char="•"/>
            </a:pPr>
            <a:r>
              <a:rPr lang="en-US" sz="2400"/>
              <a:t>Design an engaging, user-friendly interface suitable for children with Down syndrome.</a:t>
            </a:r>
          </a:p>
          <a:p>
            <a:pPr marL="342900" indent="-342900">
              <a:lnSpc>
                <a:spcPct val="150000"/>
              </a:lnSpc>
              <a:buFont typeface="Arial" panose="020B0604020202020204" pitchFamily="34" charset="0"/>
              <a:buChar char="•"/>
            </a:pPr>
            <a:r>
              <a:rPr lang="en-US" sz="2400"/>
              <a:t>Implement a progress tracking system to monitor and visualize improvement over time</a:t>
            </a:r>
            <a:endParaRPr lang="en-US" sz="2200"/>
          </a:p>
        </p:txBody>
      </p:sp>
      <p:sp>
        <p:nvSpPr>
          <p:cNvPr id="3" name="Title 4">
            <a:extLst>
              <a:ext uri="{FF2B5EF4-FFF2-40B4-BE49-F238E27FC236}">
                <a16:creationId xmlns:a16="http://schemas.microsoft.com/office/drawing/2014/main" id="{ABDDA1FE-0653-2F73-3478-FEF6E0EBA93E}"/>
              </a:ext>
            </a:extLst>
          </p:cNvPr>
          <p:cNvSpPr txBox="1">
            <a:spLocks/>
          </p:cNvSpPr>
          <p:nvPr/>
        </p:nvSpPr>
        <p:spPr>
          <a:xfrm>
            <a:off x="1038480" y="1023126"/>
            <a:ext cx="2701822" cy="663611"/>
          </a:xfrm>
          <a:prstGeom prst="rect">
            <a:avLst/>
          </a:prstGeom>
        </p:spPr>
        <p:txBody>
          <a:bodyPr vert="horz" wrap="square" lIns="0" tIns="0" rIns="0" bIns="0" rtlCol="0" anchor="t" anchorCtr="0">
            <a:normAutofit fontScale="82500" lnSpcReduction="10000"/>
          </a:bodyPr>
          <a:lstStyle>
            <a:lvl1pPr algn="l" defTabSz="914400" rtl="0" eaLnBrk="1" latinLnBrk="0" hangingPunct="1">
              <a:lnSpc>
                <a:spcPct val="90000"/>
              </a:lnSpc>
              <a:spcBef>
                <a:spcPct val="0"/>
              </a:spcBef>
              <a:buNone/>
              <a:defRPr lang="en-US" sz="4000" kern="1200" dirty="0">
                <a:solidFill>
                  <a:schemeClr val="tx1"/>
                </a:solidFill>
                <a:latin typeface="+mj-lt"/>
                <a:ea typeface="+mj-ea"/>
                <a:cs typeface="+mj-cs"/>
              </a:defRPr>
            </a:lvl1pPr>
          </a:lstStyle>
          <a:p>
            <a:r>
              <a:rPr lang="en-US"/>
              <a:t>Main Objective</a:t>
            </a:r>
          </a:p>
        </p:txBody>
      </p:sp>
      <p:sp>
        <p:nvSpPr>
          <p:cNvPr id="4" name="TextBox 3">
            <a:extLst>
              <a:ext uri="{FF2B5EF4-FFF2-40B4-BE49-F238E27FC236}">
                <a16:creationId xmlns:a16="http://schemas.microsoft.com/office/drawing/2014/main" id="{5A347461-F066-A968-2FC0-1509F226B299}"/>
              </a:ext>
            </a:extLst>
          </p:cNvPr>
          <p:cNvSpPr txBox="1"/>
          <p:nvPr/>
        </p:nvSpPr>
        <p:spPr>
          <a:xfrm>
            <a:off x="935444" y="1457002"/>
            <a:ext cx="10691558" cy="830997"/>
          </a:xfrm>
          <a:prstGeom prst="rect">
            <a:avLst/>
          </a:prstGeom>
          <a:noFill/>
        </p:spPr>
        <p:txBody>
          <a:bodyPr wrap="square" rtlCol="0">
            <a:spAutoFit/>
          </a:bodyPr>
          <a:lstStyle/>
          <a:p>
            <a:r>
              <a:rPr lang="en-US" sz="2400" b="1"/>
              <a:t>To develop a digital system that enhances handwriting and drawing skills in children with Down syndrome through personalized multisensory learning experiences</a:t>
            </a:r>
          </a:p>
        </p:txBody>
      </p:sp>
      <p:sp>
        <p:nvSpPr>
          <p:cNvPr id="5" name="Title 4">
            <a:extLst>
              <a:ext uri="{FF2B5EF4-FFF2-40B4-BE49-F238E27FC236}">
                <a16:creationId xmlns:a16="http://schemas.microsoft.com/office/drawing/2014/main" id="{EF9C7F16-DC8B-1C5B-F444-02ABEF86B7CB}"/>
              </a:ext>
            </a:extLst>
          </p:cNvPr>
          <p:cNvSpPr txBox="1">
            <a:spLocks/>
          </p:cNvSpPr>
          <p:nvPr/>
        </p:nvSpPr>
        <p:spPr>
          <a:xfrm>
            <a:off x="1038480" y="4238196"/>
            <a:ext cx="2701822" cy="663611"/>
          </a:xfrm>
          <a:prstGeom prst="rect">
            <a:avLst/>
          </a:prstGeom>
        </p:spPr>
        <p:txBody>
          <a:bodyPr vert="horz" wrap="square" lIns="0" tIns="0" rIns="0" bIns="0" rtlCol="0" anchor="t" anchorCtr="0">
            <a:normAutofit fontScale="82500" lnSpcReduction="10000"/>
          </a:bodyPr>
          <a:lstStyle>
            <a:lvl1pPr algn="l" defTabSz="914400" rtl="0" eaLnBrk="1" latinLnBrk="0" hangingPunct="1">
              <a:lnSpc>
                <a:spcPct val="90000"/>
              </a:lnSpc>
              <a:spcBef>
                <a:spcPct val="0"/>
              </a:spcBef>
              <a:buNone/>
              <a:defRPr lang="en-US" sz="4000" kern="1200" dirty="0">
                <a:solidFill>
                  <a:schemeClr val="tx1"/>
                </a:solidFill>
                <a:latin typeface="+mj-lt"/>
                <a:ea typeface="+mj-ea"/>
                <a:cs typeface="+mj-cs"/>
              </a:defRPr>
            </a:lvl1pPr>
          </a:lstStyle>
          <a:p>
            <a:r>
              <a:rPr lang="en-US"/>
              <a:t>Sub Objectives</a:t>
            </a:r>
          </a:p>
        </p:txBody>
      </p:sp>
      <p:grpSp>
        <p:nvGrpSpPr>
          <p:cNvPr id="7" name="Group 31">
            <a:extLst>
              <a:ext uri="{FF2B5EF4-FFF2-40B4-BE49-F238E27FC236}">
                <a16:creationId xmlns:a16="http://schemas.microsoft.com/office/drawing/2014/main" id="{5831051C-1304-4FE0-AF40-42707EBD7931}"/>
              </a:ext>
            </a:extLst>
          </p:cNvPr>
          <p:cNvGrpSpPr/>
          <p:nvPr/>
        </p:nvGrpSpPr>
        <p:grpSpPr>
          <a:xfrm>
            <a:off x="266217" y="6398267"/>
            <a:ext cx="6064540" cy="887359"/>
            <a:chOff x="0" y="158808"/>
            <a:chExt cx="8156600" cy="1324251"/>
          </a:xfrm>
        </p:grpSpPr>
        <p:sp>
          <p:nvSpPr>
            <p:cNvPr id="8" name="TextBox 33">
              <a:extLst>
                <a:ext uri="{FF2B5EF4-FFF2-40B4-BE49-F238E27FC236}">
                  <a16:creationId xmlns:a16="http://schemas.microsoft.com/office/drawing/2014/main" id="{52EA9D29-48FB-41B4-88D2-EB08496D9889}"/>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IT21187100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9" name="TextBox 34">
              <a:extLst>
                <a:ext uri="{FF2B5EF4-FFF2-40B4-BE49-F238E27FC236}">
                  <a16:creationId xmlns:a16="http://schemas.microsoft.com/office/drawing/2014/main" id="{50303D28-17F9-45AD-A8E8-809E79A20B78}"/>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Jayawardhana W.G.L.P </a:t>
              </a:r>
              <a:r>
                <a:rPr lang="en-US">
                  <a:solidFill>
                    <a:schemeClr val="tx2">
                      <a:lumMod val="60000"/>
                      <a:lumOff val="40000"/>
                    </a:schemeClr>
                  </a:solidFill>
                  <a:latin typeface="Open Sans"/>
                  <a:ea typeface="Open Sans"/>
                  <a:cs typeface="Open Sans"/>
                  <a:sym typeface="Open Sans"/>
                </a:rPr>
                <a:t>|</a:t>
              </a:r>
            </a:p>
          </p:txBody>
        </p:sp>
        <p:sp>
          <p:nvSpPr>
            <p:cNvPr id="10" name="TextBox 35">
              <a:extLst>
                <a:ext uri="{FF2B5EF4-FFF2-40B4-BE49-F238E27FC236}">
                  <a16:creationId xmlns:a16="http://schemas.microsoft.com/office/drawing/2014/main" id="{41F655D8-4BE4-4461-AC8D-5D48F2828116}"/>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Tree>
    <p:extLst>
      <p:ext uri="{BB962C8B-B14F-4D97-AF65-F5344CB8AC3E}">
        <p14:creationId xmlns:p14="http://schemas.microsoft.com/office/powerpoint/2010/main" val="4088991419"/>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C29FBD-83F0-47B7-B7BF-9CFBE79BB590}"/>
              </a:ext>
            </a:extLst>
          </p:cNvPr>
          <p:cNvSpPr>
            <a:spLocks noGrp="1"/>
          </p:cNvSpPr>
          <p:nvPr>
            <p:ph type="title"/>
          </p:nvPr>
        </p:nvSpPr>
        <p:spPr>
          <a:xfrm>
            <a:off x="254000" y="174172"/>
            <a:ext cx="11684000" cy="792162"/>
          </a:xfrm>
        </p:spPr>
        <p:txBody>
          <a:bodyPr/>
          <a:lstStyle/>
          <a:p>
            <a:r>
              <a:rPr lang="en-US">
                <a:solidFill>
                  <a:schemeClr val="tx1">
                    <a:lumMod val="65000"/>
                    <a:lumOff val="35000"/>
                  </a:schemeClr>
                </a:solidFill>
              </a:rPr>
              <a:t>System Overview</a:t>
            </a:r>
          </a:p>
        </p:txBody>
      </p:sp>
      <p:pic>
        <p:nvPicPr>
          <p:cNvPr id="5" name="Picture 4" descr="A diagram of a computer&#10;&#10;Description automatically generated">
            <a:extLst>
              <a:ext uri="{FF2B5EF4-FFF2-40B4-BE49-F238E27FC236}">
                <a16:creationId xmlns:a16="http://schemas.microsoft.com/office/drawing/2014/main" id="{203074F9-CFD0-CEEA-4A00-A3DF452B671B}"/>
              </a:ext>
            </a:extLst>
          </p:cNvPr>
          <p:cNvPicPr>
            <a:picLocks noChangeAspect="1"/>
          </p:cNvPicPr>
          <p:nvPr/>
        </p:nvPicPr>
        <p:blipFill>
          <a:blip r:embed="rId3"/>
          <a:stretch>
            <a:fillRect/>
          </a:stretch>
        </p:blipFill>
        <p:spPr>
          <a:xfrm>
            <a:off x="0" y="762000"/>
            <a:ext cx="12192000" cy="6096000"/>
          </a:xfrm>
          <a:prstGeom prst="rect">
            <a:avLst/>
          </a:prstGeom>
        </p:spPr>
      </p:pic>
    </p:spTree>
    <p:extLst>
      <p:ext uri="{BB962C8B-B14F-4D97-AF65-F5344CB8AC3E}">
        <p14:creationId xmlns:p14="http://schemas.microsoft.com/office/powerpoint/2010/main" val="2738603500"/>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C29FBD-83F0-47B7-B7BF-9CFBE79BB590}"/>
              </a:ext>
            </a:extLst>
          </p:cNvPr>
          <p:cNvSpPr>
            <a:spLocks noGrp="1"/>
          </p:cNvSpPr>
          <p:nvPr>
            <p:ph type="title"/>
          </p:nvPr>
        </p:nvSpPr>
        <p:spPr>
          <a:xfrm>
            <a:off x="254000" y="174172"/>
            <a:ext cx="11684000" cy="792162"/>
          </a:xfrm>
        </p:spPr>
        <p:txBody>
          <a:bodyPr/>
          <a:lstStyle/>
          <a:p>
            <a:r>
              <a:rPr lang="en-US">
                <a:solidFill>
                  <a:schemeClr val="tx1">
                    <a:lumMod val="65000"/>
                    <a:lumOff val="35000"/>
                  </a:schemeClr>
                </a:solidFill>
              </a:rPr>
              <a:t>Modal Implementation</a:t>
            </a:r>
          </a:p>
        </p:txBody>
      </p:sp>
      <p:pic>
        <p:nvPicPr>
          <p:cNvPr id="2" name="Picture 1" descr="A computer screen shot of a program code&#10;&#10;Description automatically generated">
            <a:extLst>
              <a:ext uri="{FF2B5EF4-FFF2-40B4-BE49-F238E27FC236}">
                <a16:creationId xmlns:a16="http://schemas.microsoft.com/office/drawing/2014/main" id="{89700C8D-7A59-D0F0-6842-0BB161A03575}"/>
              </a:ext>
            </a:extLst>
          </p:cNvPr>
          <p:cNvPicPr>
            <a:picLocks noChangeAspect="1"/>
          </p:cNvPicPr>
          <p:nvPr/>
        </p:nvPicPr>
        <p:blipFill>
          <a:blip r:embed="rId3"/>
          <a:stretch>
            <a:fillRect/>
          </a:stretch>
        </p:blipFill>
        <p:spPr>
          <a:xfrm>
            <a:off x="790755" y="962191"/>
            <a:ext cx="9388415" cy="5594975"/>
          </a:xfrm>
          <a:prstGeom prst="rect">
            <a:avLst/>
          </a:prstGeom>
        </p:spPr>
      </p:pic>
    </p:spTree>
    <p:extLst>
      <p:ext uri="{BB962C8B-B14F-4D97-AF65-F5344CB8AC3E}">
        <p14:creationId xmlns:p14="http://schemas.microsoft.com/office/powerpoint/2010/main" val="397905381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in blue shirts&#10;&#10;Description automatically generated">
            <a:extLst>
              <a:ext uri="{FF2B5EF4-FFF2-40B4-BE49-F238E27FC236}">
                <a16:creationId xmlns:a16="http://schemas.microsoft.com/office/drawing/2014/main" id="{0223CD05-A4F9-4BD2-8603-01BB00EB0EA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b="15730"/>
          <a:stretch/>
        </p:blipFill>
        <p:spPr>
          <a:xfrm>
            <a:off x="-13878" y="-98322"/>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1729807" y="3611651"/>
            <a:ext cx="8698240" cy="888722"/>
          </a:xfrm>
        </p:spPr>
        <p:txBody>
          <a:bodyPr vert="horz" wrap="square" lIns="0" tIns="0" rIns="0" bIns="0" rtlCol="0" anchor="b" anchorCtr="0">
            <a:noAutofit/>
          </a:bodyPr>
          <a:lstStyle/>
          <a:p>
            <a:pPr algn="l">
              <a:lnSpc>
                <a:spcPct val="100000"/>
              </a:lnSpc>
            </a:pPr>
            <a:r>
              <a:rPr lang="en-US" b="1">
                <a:solidFill>
                  <a:schemeClr val="bg2"/>
                </a:solidFill>
              </a:rPr>
              <a:t>Teaching Basic Mathematics </a:t>
            </a:r>
            <a:endParaRPr lang="en-US" b="1" kern="1200">
              <a:solidFill>
                <a:schemeClr val="bg2"/>
              </a:solidFill>
            </a:endParaRPr>
          </a:p>
        </p:txBody>
      </p:sp>
    </p:spTree>
    <p:extLst>
      <p:ext uri="{BB962C8B-B14F-4D97-AF65-F5344CB8AC3E}">
        <p14:creationId xmlns:p14="http://schemas.microsoft.com/office/powerpoint/2010/main" val="388778170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531199" y="410039"/>
            <a:ext cx="7098633" cy="1816496"/>
          </a:xfrm>
        </p:spPr>
        <p:txBody>
          <a:bodyPr vert="horz" wrap="square" lIns="0" tIns="0" rIns="0" bIns="0" rtlCol="0" anchor="b" anchorCtr="0">
            <a:noAutofit/>
          </a:bodyPr>
          <a:lstStyle/>
          <a:p>
            <a:pPr>
              <a:lnSpc>
                <a:spcPct val="100000"/>
              </a:lnSpc>
            </a:pPr>
            <a:r>
              <a:rPr lang="en-US" sz="6600" b="1"/>
              <a:t>Come Up Solutions</a:t>
            </a:r>
            <a:endParaRPr lang="en-US" sz="6600" kern="1200">
              <a:solidFill>
                <a:schemeClr val="tx1">
                  <a:lumMod val="65000"/>
                  <a:lumOff val="35000"/>
                </a:schemeClr>
              </a:solidFill>
            </a:endParaRPr>
          </a:p>
        </p:txBody>
      </p:sp>
      <p:pic>
        <p:nvPicPr>
          <p:cNvPr id="7" name="Picture 6">
            <a:extLst>
              <a:ext uri="{FF2B5EF4-FFF2-40B4-BE49-F238E27FC236}">
                <a16:creationId xmlns:a16="http://schemas.microsoft.com/office/drawing/2014/main" id="{3A957B4E-7272-480E-8A36-8A6638AD49A1}"/>
              </a:ext>
            </a:extLst>
          </p:cNvPr>
          <p:cNvPicPr>
            <a:picLocks noChangeAspect="1"/>
          </p:cNvPicPr>
          <p:nvPr/>
        </p:nvPicPr>
        <p:blipFill>
          <a:blip r:embed="rId3"/>
          <a:stretch>
            <a:fillRect/>
          </a:stretch>
        </p:blipFill>
        <p:spPr>
          <a:xfrm>
            <a:off x="3350930" y="3283975"/>
            <a:ext cx="4782217" cy="971686"/>
          </a:xfrm>
          <a:prstGeom prst="rect">
            <a:avLst/>
          </a:prstGeom>
        </p:spPr>
      </p:pic>
    </p:spTree>
    <p:extLst>
      <p:ext uri="{BB962C8B-B14F-4D97-AF65-F5344CB8AC3E}">
        <p14:creationId xmlns:p14="http://schemas.microsoft.com/office/powerpoint/2010/main" val="22712671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4">
            <a:extLst>
              <a:ext uri="{FF2B5EF4-FFF2-40B4-BE49-F238E27FC236}">
                <a16:creationId xmlns:a16="http://schemas.microsoft.com/office/drawing/2014/main" id="{9581F21A-C04E-4E68-9D6D-D57095BF825B}"/>
              </a:ext>
            </a:extLst>
          </p:cNvPr>
          <p:cNvSpPr txBox="1">
            <a:spLocks/>
          </p:cNvSpPr>
          <p:nvPr/>
        </p:nvSpPr>
        <p:spPr>
          <a:xfrm>
            <a:off x="550863" y="196900"/>
            <a:ext cx="4159160" cy="315590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lang="en-US" sz="4000" kern="1200">
                <a:solidFill>
                  <a:schemeClr val="tx1"/>
                </a:solidFill>
                <a:latin typeface="+mj-lt"/>
                <a:ea typeface="+mj-ea"/>
                <a:cs typeface="+mj-cs"/>
              </a:defRPr>
            </a:lvl1pPr>
          </a:lstStyle>
          <a:p>
            <a:pPr>
              <a:spcAft>
                <a:spcPts val="600"/>
              </a:spcAft>
            </a:pPr>
            <a:r>
              <a:rPr lang="en-US" sz="4800" kern="1200">
                <a:solidFill>
                  <a:schemeClr val="tx1">
                    <a:lumMod val="75000"/>
                    <a:lumOff val="25000"/>
                  </a:schemeClr>
                </a:solidFill>
                <a:latin typeface="+mj-lt"/>
                <a:ea typeface="+mj-ea"/>
                <a:cs typeface="+mj-cs"/>
              </a:rPr>
              <a:t>IT21287022  Kumara W.R.A.H.K</a:t>
            </a:r>
          </a:p>
        </p:txBody>
      </p:sp>
      <p:sp>
        <p:nvSpPr>
          <p:cNvPr id="36" name="Text Placeholder 5">
            <a:extLst>
              <a:ext uri="{FF2B5EF4-FFF2-40B4-BE49-F238E27FC236}">
                <a16:creationId xmlns:a16="http://schemas.microsoft.com/office/drawing/2014/main" id="{37D63C50-4904-493B-ADA6-139F90D3CD91}"/>
              </a:ext>
            </a:extLst>
          </p:cNvPr>
          <p:cNvSpPr txBox="1">
            <a:spLocks/>
          </p:cNvSpPr>
          <p:nvPr/>
        </p:nvSpPr>
        <p:spPr>
          <a:xfrm>
            <a:off x="547271" y="3505200"/>
            <a:ext cx="4159160" cy="23523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0"/>
              </a:spcAft>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kern="1200">
                <a:latin typeface="+mn-lt"/>
                <a:ea typeface="+mn-ea"/>
                <a:cs typeface="+mn-cs"/>
              </a:rPr>
              <a:t>Specialization in Software Engineering</a:t>
            </a:r>
          </a:p>
        </p:txBody>
      </p:sp>
      <p:pic>
        <p:nvPicPr>
          <p:cNvPr id="3" name="Picture 2" descr="A person with black hair and beard wearing a yellow and black shirt&#10;&#10;Description automatically generated">
            <a:extLst>
              <a:ext uri="{FF2B5EF4-FFF2-40B4-BE49-F238E27FC236}">
                <a16:creationId xmlns:a16="http://schemas.microsoft.com/office/drawing/2014/main" id="{36346DB0-3145-4413-939C-FD579527744B}"/>
              </a:ext>
            </a:extLst>
          </p:cNvPr>
          <p:cNvPicPr>
            <a:picLocks noChangeAspect="1"/>
          </p:cNvPicPr>
          <p:nvPr/>
        </p:nvPicPr>
        <p:blipFill>
          <a:blip r:embed="rId3"/>
          <a:srcRect b="25000"/>
          <a:stretch/>
        </p:blipFill>
        <p:spPr>
          <a:xfrm>
            <a:off x="6346171" y="1267691"/>
            <a:ext cx="4370748" cy="437074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p:spPr>
      </p:pic>
      <p:sp>
        <p:nvSpPr>
          <p:cNvPr id="41" name="Slide Number Placeholder 4">
            <a:extLst>
              <a:ext uri="{FF2B5EF4-FFF2-40B4-BE49-F238E27FC236}">
                <a16:creationId xmlns:a16="http://schemas.microsoft.com/office/drawing/2014/main" id="{6A692515-5E54-EA8B-2309-865B7300181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D12358-51D2-46B3-9BDE-DF29528B9454}" type="slidenum">
              <a:rPr lang="en-US" smtClean="0"/>
              <a:pPr>
                <a:spcAft>
                  <a:spcPts val="600"/>
                </a:spcAft>
              </a:pPr>
              <a:t>30</a:t>
            </a:fld>
            <a:endParaRPr lang="en-US"/>
          </a:p>
        </p:txBody>
      </p:sp>
      <p:pic>
        <p:nvPicPr>
          <p:cNvPr id="8" name="Picture 7" descr="A cartoon of a person holding a selfie stick&#10;&#10;Description automatically generated">
            <a:extLst>
              <a:ext uri="{FF2B5EF4-FFF2-40B4-BE49-F238E27FC236}">
                <a16:creationId xmlns:a16="http://schemas.microsoft.com/office/drawing/2014/main" id="{110E9AC8-25F3-4920-BAB5-4E10BC27F947}"/>
              </a:ext>
            </a:extLst>
          </p:cNvPr>
          <p:cNvPicPr>
            <a:picLocks noChangeAspect="1"/>
          </p:cNvPicPr>
          <p:nvPr/>
        </p:nvPicPr>
        <p:blipFill>
          <a:blip r:embed="rId4"/>
          <a:stretch>
            <a:fillRect/>
          </a:stretch>
        </p:blipFill>
        <p:spPr>
          <a:xfrm>
            <a:off x="547271" y="4514128"/>
            <a:ext cx="3599615" cy="2024784"/>
          </a:xfrm>
          <a:prstGeom prst="rect">
            <a:avLst/>
          </a:prstGeom>
        </p:spPr>
      </p:pic>
    </p:spTree>
    <p:extLst>
      <p:ext uri="{BB962C8B-B14F-4D97-AF65-F5344CB8AC3E}">
        <p14:creationId xmlns:p14="http://schemas.microsoft.com/office/powerpoint/2010/main" val="870288044"/>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58F04C76-2119-437D-B528-24AE04C5ACB5}"/>
              </a:ext>
            </a:extLst>
          </p:cNvPr>
          <p:cNvSpPr>
            <a:spLocks noGrp="1"/>
          </p:cNvSpPr>
          <p:nvPr>
            <p:ph type="title"/>
          </p:nvPr>
        </p:nvSpPr>
        <p:spPr>
          <a:xfrm>
            <a:off x="450272" y="496018"/>
            <a:ext cx="11684000" cy="868362"/>
          </a:xfrm>
        </p:spPr>
        <p:txBody>
          <a:bodyPr>
            <a:normAutofit fontScale="90000"/>
          </a:bodyPr>
          <a:lstStyle/>
          <a:p>
            <a:r>
              <a:rPr lang="en-US" sz="4800">
                <a:solidFill>
                  <a:schemeClr val="tx1">
                    <a:lumMod val="65000"/>
                    <a:lumOff val="35000"/>
                  </a:schemeClr>
                </a:solidFill>
              </a:rPr>
              <a:t>RESEARCH PROBLEM</a:t>
            </a:r>
            <a:br>
              <a:rPr lang="en-US">
                <a:solidFill>
                  <a:schemeClr val="tx1">
                    <a:lumMod val="65000"/>
                    <a:lumOff val="35000"/>
                  </a:schemeClr>
                </a:solidFill>
              </a:rPr>
            </a:br>
            <a:endParaRPr lang="en-US">
              <a:solidFill>
                <a:schemeClr val="tx1">
                  <a:lumMod val="65000"/>
                  <a:lumOff val="35000"/>
                </a:schemeClr>
              </a:solidFill>
            </a:endParaRPr>
          </a:p>
        </p:txBody>
      </p:sp>
      <p:sp>
        <p:nvSpPr>
          <p:cNvPr id="14" name="TextBox 13">
            <a:extLst>
              <a:ext uri="{FF2B5EF4-FFF2-40B4-BE49-F238E27FC236}">
                <a16:creationId xmlns:a16="http://schemas.microsoft.com/office/drawing/2014/main" id="{DCEC9707-0EB9-498B-94D2-4F7420F6D35E}"/>
              </a:ext>
            </a:extLst>
          </p:cNvPr>
          <p:cNvSpPr txBox="1"/>
          <p:nvPr/>
        </p:nvSpPr>
        <p:spPr>
          <a:xfrm>
            <a:off x="349630" y="1192406"/>
            <a:ext cx="11125200" cy="4493538"/>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b="1" dirty="0">
                <a:latin typeface="Open Sans"/>
                <a:ea typeface="Open Sans"/>
                <a:cs typeface="Open Sans"/>
              </a:rPr>
              <a:t>Children with Down Syndrome often lack interest in subjects like mathematics. Traditional teaching methods may not engage them effectively due to their unique learning needs and preferences. This lack of engagement can make it difficult for them to learn basic mathematical concepts.</a:t>
            </a:r>
          </a:p>
          <a:p>
            <a:pPr marL="342900" indent="-342900">
              <a:buFont typeface="Arial" panose="020B0604020202020204" pitchFamily="34" charset="0"/>
              <a:buChar char="•"/>
            </a:pPr>
            <a:endParaRPr lang="en-US" sz="2400" b="1" dirty="0">
              <a:latin typeface="Open Sans"/>
              <a:ea typeface="Open Sans"/>
              <a:cs typeface="Open Sans"/>
            </a:endParaRPr>
          </a:p>
          <a:p>
            <a:pPr marL="342900" indent="-342900">
              <a:buFont typeface="Arial" panose="020B0604020202020204" pitchFamily="34" charset="0"/>
              <a:buChar char="•"/>
            </a:pPr>
            <a:r>
              <a:rPr lang="en-US" sz="2400" b="1" dirty="0">
                <a:latin typeface="Open Sans"/>
                <a:ea typeface="Open Sans"/>
                <a:cs typeface="Open Sans"/>
              </a:rPr>
              <a:t>Children with Down Syndrome often struggle with understanding and memorizing numbers. They have difficulties in retaining and recalling mathematical concepts and operations. This challenge makes it hard for them to progress in mathematics using traditional teaching methods.</a:t>
            </a:r>
          </a:p>
          <a:p>
            <a:pPr marL="342900" indent="-342900">
              <a:buFont typeface="Arial" panose="020B0604020202020204" pitchFamily="34" charset="0"/>
              <a:buChar char="•"/>
            </a:pPr>
            <a:endParaRPr lang="en-US" sz="2200"/>
          </a:p>
        </p:txBody>
      </p:sp>
      <p:pic>
        <p:nvPicPr>
          <p:cNvPr id="3" name="Picture 2" descr="A cartoon of a person carrying a large stone&#10;&#10;Description automatically generated">
            <a:extLst>
              <a:ext uri="{FF2B5EF4-FFF2-40B4-BE49-F238E27FC236}">
                <a16:creationId xmlns:a16="http://schemas.microsoft.com/office/drawing/2014/main" id="{4662267A-AA3B-4F9B-8091-3A169BAD41D4}"/>
              </a:ext>
            </a:extLst>
          </p:cNvPr>
          <p:cNvPicPr>
            <a:picLocks noChangeAspect="1"/>
          </p:cNvPicPr>
          <p:nvPr/>
        </p:nvPicPr>
        <p:blipFill>
          <a:blip r:embed="rId3"/>
          <a:stretch>
            <a:fillRect/>
          </a:stretch>
        </p:blipFill>
        <p:spPr>
          <a:xfrm>
            <a:off x="9902536" y="4209307"/>
            <a:ext cx="2209473" cy="2568626"/>
          </a:xfrm>
          <a:prstGeom prst="rect">
            <a:avLst/>
          </a:prstGeom>
        </p:spPr>
      </p:pic>
      <p:sp>
        <p:nvSpPr>
          <p:cNvPr id="4" name="Title 4">
            <a:extLst>
              <a:ext uri="{FF2B5EF4-FFF2-40B4-BE49-F238E27FC236}">
                <a16:creationId xmlns:a16="http://schemas.microsoft.com/office/drawing/2014/main" id="{94C78333-E64A-579C-CF30-D567C5689E4B}"/>
              </a:ext>
            </a:extLst>
          </p:cNvPr>
          <p:cNvSpPr txBox="1">
            <a:spLocks/>
          </p:cNvSpPr>
          <p:nvPr/>
        </p:nvSpPr>
        <p:spPr>
          <a:xfrm>
            <a:off x="343880" y="3926456"/>
            <a:ext cx="11885283" cy="1342814"/>
          </a:xfrm>
          <a:prstGeom prst="rect">
            <a:avLst/>
          </a:prstGeom>
        </p:spPr>
        <p:txBody>
          <a:bodyPr vert="horz" wrap="square" lIns="0" tIns="0" rIns="0" bIns="0" rtlCol="0" anchor="t" anchorCtr="0">
            <a:normAutofit fontScale="97500"/>
          </a:bodyPr>
          <a:lstStyle>
            <a:lvl1pPr algn="l" defTabSz="914400" rtl="0" eaLnBrk="1" latinLnBrk="0" hangingPunct="1">
              <a:lnSpc>
                <a:spcPct val="90000"/>
              </a:lnSpc>
              <a:spcBef>
                <a:spcPct val="0"/>
              </a:spcBef>
              <a:buNone/>
              <a:defRPr lang="en-US" sz="4000" kern="1200" dirty="0">
                <a:solidFill>
                  <a:schemeClr val="tx1">
                    <a:lumMod val="75000"/>
                    <a:lumOff val="25000"/>
                  </a:schemeClr>
                </a:solidFill>
                <a:latin typeface="+mj-lt"/>
                <a:ea typeface="+mj-ea"/>
                <a:cs typeface="+mj-cs"/>
              </a:defRPr>
            </a:lvl1pPr>
          </a:lstStyle>
          <a:p>
            <a:br>
              <a:rPr lang="en-US"/>
            </a:br>
            <a:endParaRPr lang="en-US"/>
          </a:p>
        </p:txBody>
      </p:sp>
      <p:grpSp>
        <p:nvGrpSpPr>
          <p:cNvPr id="6" name="Group 31">
            <a:extLst>
              <a:ext uri="{FF2B5EF4-FFF2-40B4-BE49-F238E27FC236}">
                <a16:creationId xmlns:a16="http://schemas.microsoft.com/office/drawing/2014/main" id="{1FE6E236-DEB4-44BA-9F5D-1A30BEFF1C7D}"/>
              </a:ext>
            </a:extLst>
          </p:cNvPr>
          <p:cNvGrpSpPr/>
          <p:nvPr/>
        </p:nvGrpSpPr>
        <p:grpSpPr>
          <a:xfrm>
            <a:off x="266217" y="6398267"/>
            <a:ext cx="6064540" cy="887359"/>
            <a:chOff x="0" y="158808"/>
            <a:chExt cx="8156600" cy="1324251"/>
          </a:xfrm>
        </p:grpSpPr>
        <p:sp>
          <p:nvSpPr>
            <p:cNvPr id="7" name="TextBox 33">
              <a:extLst>
                <a:ext uri="{FF2B5EF4-FFF2-40B4-BE49-F238E27FC236}">
                  <a16:creationId xmlns:a16="http://schemas.microsoft.com/office/drawing/2014/main" id="{552AB435-26BE-4885-B081-3AC50D2DD7EA}"/>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IT21287022</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8" name="TextBox 34">
              <a:extLst>
                <a:ext uri="{FF2B5EF4-FFF2-40B4-BE49-F238E27FC236}">
                  <a16:creationId xmlns:a16="http://schemas.microsoft.com/office/drawing/2014/main" id="{0E4A1AC5-8E85-49C4-BD2D-427BF979FE1C}"/>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Kumara W.R.A.H.K</a:t>
              </a:r>
              <a:r>
                <a:rPr lang="en-US">
                  <a:solidFill>
                    <a:schemeClr val="tx2">
                      <a:lumMod val="60000"/>
                      <a:lumOff val="40000"/>
                    </a:schemeClr>
                  </a:solidFill>
                  <a:latin typeface="Open Sans"/>
                  <a:ea typeface="Open Sans"/>
                  <a:cs typeface="Open Sans"/>
                  <a:sym typeface="Open Sans"/>
                </a:rPr>
                <a:t> |</a:t>
              </a:r>
            </a:p>
          </p:txBody>
        </p:sp>
        <p:sp>
          <p:nvSpPr>
            <p:cNvPr id="9" name="TextBox 35">
              <a:extLst>
                <a:ext uri="{FF2B5EF4-FFF2-40B4-BE49-F238E27FC236}">
                  <a16:creationId xmlns:a16="http://schemas.microsoft.com/office/drawing/2014/main" id="{1959BCDD-BDB5-4173-BF48-25F22721209A}"/>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Tree>
    <p:extLst>
      <p:ext uri="{BB962C8B-B14F-4D97-AF65-F5344CB8AC3E}">
        <p14:creationId xmlns:p14="http://schemas.microsoft.com/office/powerpoint/2010/main" val="3709177913"/>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D9E21DC5-87C6-4F54-AC25-3A0123D227BF}"/>
              </a:ext>
            </a:extLst>
          </p:cNvPr>
          <p:cNvSpPr txBox="1">
            <a:spLocks/>
          </p:cNvSpPr>
          <p:nvPr/>
        </p:nvSpPr>
        <p:spPr>
          <a:xfrm>
            <a:off x="1070077" y="536540"/>
            <a:ext cx="11684000" cy="868362"/>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000" kern="1200" dirty="0">
                <a:solidFill>
                  <a:schemeClr val="tx1"/>
                </a:solidFill>
                <a:latin typeface="+mj-lt"/>
                <a:ea typeface="+mj-ea"/>
                <a:cs typeface="+mj-cs"/>
              </a:defRPr>
            </a:lvl1pPr>
          </a:lstStyle>
          <a:p>
            <a:r>
              <a:rPr lang="en-US" sz="4800">
                <a:solidFill>
                  <a:schemeClr val="tx1">
                    <a:lumMod val="65000"/>
                    <a:lumOff val="35000"/>
                  </a:schemeClr>
                </a:solidFill>
              </a:rPr>
              <a:t>SUB OBJECTIVES </a:t>
            </a:r>
            <a:br>
              <a:rPr lang="en-US" sz="4800">
                <a:solidFill>
                  <a:schemeClr val="tx1">
                    <a:lumMod val="65000"/>
                    <a:lumOff val="35000"/>
                  </a:schemeClr>
                </a:solidFill>
              </a:rPr>
            </a:br>
            <a:endParaRPr lang="en-US" sz="4800">
              <a:solidFill>
                <a:schemeClr val="tx1">
                  <a:lumMod val="65000"/>
                  <a:lumOff val="35000"/>
                </a:schemeClr>
              </a:solidFill>
            </a:endParaRPr>
          </a:p>
        </p:txBody>
      </p:sp>
      <p:sp>
        <p:nvSpPr>
          <p:cNvPr id="18" name="TextBox 17">
            <a:extLst>
              <a:ext uri="{FF2B5EF4-FFF2-40B4-BE49-F238E27FC236}">
                <a16:creationId xmlns:a16="http://schemas.microsoft.com/office/drawing/2014/main" id="{1165851A-2BF1-4B13-8C18-26361D58BE3D}"/>
              </a:ext>
            </a:extLst>
          </p:cNvPr>
          <p:cNvSpPr txBox="1"/>
          <p:nvPr/>
        </p:nvSpPr>
        <p:spPr>
          <a:xfrm>
            <a:off x="845574" y="1404903"/>
            <a:ext cx="10923639" cy="5816977"/>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b="1" dirty="0"/>
              <a:t>Teaching Stage </a:t>
            </a:r>
            <a:r>
              <a:rPr lang="en-US" sz="2400" dirty="0"/>
              <a:t>: Create an engaging curriculum that teaches children with Down Syndrome basic numbers, counting, addition, and subtraction using finger images, and sounds.</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b="1" dirty="0"/>
              <a:t>Practice </a:t>
            </a:r>
            <a:r>
              <a:rPr lang="en-US" sz="2400" b="1" dirty="0">
                <a:ea typeface="+mn-lt"/>
                <a:cs typeface="+mn-lt"/>
              </a:rPr>
              <a:t>and  Evaluate </a:t>
            </a:r>
            <a:r>
              <a:rPr lang="en-US" sz="2400" b="1" dirty="0"/>
              <a:t>:</a:t>
            </a:r>
            <a:r>
              <a:rPr lang="en-US" sz="2400" dirty="0"/>
              <a:t> Use sign language and hand gestures to make the learning process interactive and supportive to the children with Down Syndrome.</a:t>
            </a:r>
            <a:endParaRPr lang="en-US" sz="2400" dirty="0">
              <a:ea typeface="Source Sans Pro Light"/>
            </a:endParaRPr>
          </a:p>
          <a:p>
            <a:pPr marL="342900" indent="-342900">
              <a:buFont typeface="Arial" panose="020B0604020202020204" pitchFamily="34" charset="0"/>
              <a:buChar char="•"/>
            </a:pPr>
            <a:endParaRPr lang="en-US" sz="2200"/>
          </a:p>
          <a:p>
            <a:pPr marL="342900" indent="-342900">
              <a:buFont typeface="Arial" panose="020B0604020202020204" pitchFamily="34" charset="0"/>
              <a:buChar char="•"/>
            </a:pPr>
            <a:r>
              <a:rPr lang="en-US" sz="2400" b="1" dirty="0"/>
              <a:t>Feedback:</a:t>
            </a:r>
            <a:r>
              <a:rPr lang="en-US" sz="2400" dirty="0"/>
              <a:t> Implement a system that compares children's gestures with correct ones, offering positive feedback through happy faces and badges to motivate and engage them in the learning process. </a:t>
            </a:r>
            <a:endParaRPr lang="en-US" sz="2400" dirty="0">
              <a:ea typeface="Source Sans Pro Light"/>
            </a:endParaRP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200"/>
          </a:p>
          <a:p>
            <a:pPr marL="342900" indent="-342900">
              <a:buFont typeface="Arial" panose="020B0604020202020204" pitchFamily="34" charset="0"/>
              <a:buChar char="•"/>
            </a:pPr>
            <a:endParaRPr lang="en-US" sz="2200"/>
          </a:p>
          <a:p>
            <a:pPr marL="342900" indent="-342900">
              <a:buFont typeface="Arial" panose="020B0604020202020204" pitchFamily="34" charset="0"/>
              <a:buChar char="•"/>
            </a:pPr>
            <a:endParaRPr lang="en-US" sz="2200"/>
          </a:p>
          <a:p>
            <a:pPr marL="342900" indent="-342900">
              <a:buFont typeface="Arial" panose="020B0604020202020204" pitchFamily="34" charset="0"/>
              <a:buChar char="•"/>
            </a:pPr>
            <a:endParaRPr lang="en-US" sz="2200"/>
          </a:p>
          <a:p>
            <a:pPr marL="342900" indent="-342900">
              <a:buFont typeface="Arial" panose="020B0604020202020204" pitchFamily="34" charset="0"/>
              <a:buChar char="•"/>
            </a:pPr>
            <a:endParaRPr lang="en-US" sz="2200"/>
          </a:p>
        </p:txBody>
      </p:sp>
      <p:grpSp>
        <p:nvGrpSpPr>
          <p:cNvPr id="4" name="Group 31">
            <a:extLst>
              <a:ext uri="{FF2B5EF4-FFF2-40B4-BE49-F238E27FC236}">
                <a16:creationId xmlns:a16="http://schemas.microsoft.com/office/drawing/2014/main" id="{35C06386-5850-40A3-B143-C2EBC6897840}"/>
              </a:ext>
            </a:extLst>
          </p:cNvPr>
          <p:cNvGrpSpPr/>
          <p:nvPr/>
        </p:nvGrpSpPr>
        <p:grpSpPr>
          <a:xfrm>
            <a:off x="266217" y="6398267"/>
            <a:ext cx="6064540" cy="887359"/>
            <a:chOff x="0" y="158808"/>
            <a:chExt cx="8156600" cy="1324251"/>
          </a:xfrm>
        </p:grpSpPr>
        <p:sp>
          <p:nvSpPr>
            <p:cNvPr id="5" name="TextBox 33">
              <a:extLst>
                <a:ext uri="{FF2B5EF4-FFF2-40B4-BE49-F238E27FC236}">
                  <a16:creationId xmlns:a16="http://schemas.microsoft.com/office/drawing/2014/main" id="{0BCE0390-8FCA-43F3-A09B-1160EE43344F}"/>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IT21287022</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6" name="TextBox 34">
              <a:extLst>
                <a:ext uri="{FF2B5EF4-FFF2-40B4-BE49-F238E27FC236}">
                  <a16:creationId xmlns:a16="http://schemas.microsoft.com/office/drawing/2014/main" id="{289C6F0F-AA99-45D9-90FD-68B43436D75F}"/>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Kumara W.R.A.H.K</a:t>
              </a:r>
              <a:r>
                <a:rPr lang="en-US">
                  <a:solidFill>
                    <a:schemeClr val="tx2">
                      <a:lumMod val="60000"/>
                      <a:lumOff val="40000"/>
                    </a:schemeClr>
                  </a:solidFill>
                  <a:latin typeface="Open Sans"/>
                  <a:ea typeface="Open Sans"/>
                  <a:cs typeface="Open Sans"/>
                  <a:sym typeface="Open Sans"/>
                </a:rPr>
                <a:t> |</a:t>
              </a:r>
            </a:p>
          </p:txBody>
        </p:sp>
        <p:sp>
          <p:nvSpPr>
            <p:cNvPr id="7" name="TextBox 35">
              <a:extLst>
                <a:ext uri="{FF2B5EF4-FFF2-40B4-BE49-F238E27FC236}">
                  <a16:creationId xmlns:a16="http://schemas.microsoft.com/office/drawing/2014/main" id="{F71737BF-0C0A-4A0F-921A-83DB771DBC9E}"/>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Tree>
    <p:extLst>
      <p:ext uri="{BB962C8B-B14F-4D97-AF65-F5344CB8AC3E}">
        <p14:creationId xmlns:p14="http://schemas.microsoft.com/office/powerpoint/2010/main" val="3164014887"/>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C29FBD-83F0-47B7-B7BF-9CFBE79BB590}"/>
              </a:ext>
            </a:extLst>
          </p:cNvPr>
          <p:cNvSpPr>
            <a:spLocks noGrp="1"/>
          </p:cNvSpPr>
          <p:nvPr>
            <p:ph type="title"/>
          </p:nvPr>
        </p:nvSpPr>
        <p:spPr>
          <a:xfrm>
            <a:off x="304800" y="304800"/>
            <a:ext cx="11684000" cy="792162"/>
          </a:xfrm>
        </p:spPr>
        <p:txBody>
          <a:bodyPr/>
          <a:lstStyle/>
          <a:p>
            <a:r>
              <a:rPr lang="en-US">
                <a:solidFill>
                  <a:schemeClr val="tx1">
                    <a:lumMod val="65000"/>
                    <a:lumOff val="35000"/>
                  </a:schemeClr>
                </a:solidFill>
              </a:rPr>
              <a:t>System Overview</a:t>
            </a:r>
          </a:p>
        </p:txBody>
      </p:sp>
      <p:pic>
        <p:nvPicPr>
          <p:cNvPr id="5" name="Content Placeholder 4">
            <a:extLst>
              <a:ext uri="{FF2B5EF4-FFF2-40B4-BE49-F238E27FC236}">
                <a16:creationId xmlns:a16="http://schemas.microsoft.com/office/drawing/2014/main" id="{31D8B2E4-FF59-4453-8804-62F16C6418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2497" y="1143000"/>
            <a:ext cx="8728605" cy="5181600"/>
          </a:xfrm>
        </p:spPr>
      </p:pic>
      <p:grpSp>
        <p:nvGrpSpPr>
          <p:cNvPr id="6" name="Group 31">
            <a:extLst>
              <a:ext uri="{FF2B5EF4-FFF2-40B4-BE49-F238E27FC236}">
                <a16:creationId xmlns:a16="http://schemas.microsoft.com/office/drawing/2014/main" id="{D4D2B1EC-8034-486E-8AD4-553C90ABE7AC}"/>
              </a:ext>
            </a:extLst>
          </p:cNvPr>
          <p:cNvGrpSpPr/>
          <p:nvPr/>
        </p:nvGrpSpPr>
        <p:grpSpPr>
          <a:xfrm>
            <a:off x="266217" y="6398267"/>
            <a:ext cx="6064540" cy="887359"/>
            <a:chOff x="0" y="158808"/>
            <a:chExt cx="8156600" cy="1324251"/>
          </a:xfrm>
        </p:grpSpPr>
        <p:sp>
          <p:nvSpPr>
            <p:cNvPr id="7" name="TextBox 33">
              <a:extLst>
                <a:ext uri="{FF2B5EF4-FFF2-40B4-BE49-F238E27FC236}">
                  <a16:creationId xmlns:a16="http://schemas.microsoft.com/office/drawing/2014/main" id="{E6F468BB-88E5-4811-AD6F-7A3495BFD3B8}"/>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IT21287022</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8" name="TextBox 34">
              <a:extLst>
                <a:ext uri="{FF2B5EF4-FFF2-40B4-BE49-F238E27FC236}">
                  <a16:creationId xmlns:a16="http://schemas.microsoft.com/office/drawing/2014/main" id="{BBF826B3-6351-465F-B31B-5C4EA377622F}"/>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Kumara W.R.A.H.K</a:t>
              </a:r>
              <a:r>
                <a:rPr lang="en-US">
                  <a:solidFill>
                    <a:schemeClr val="tx2">
                      <a:lumMod val="60000"/>
                      <a:lumOff val="40000"/>
                    </a:schemeClr>
                  </a:solidFill>
                  <a:latin typeface="Open Sans"/>
                  <a:ea typeface="Open Sans"/>
                  <a:cs typeface="Open Sans"/>
                  <a:sym typeface="Open Sans"/>
                </a:rPr>
                <a:t> |</a:t>
              </a:r>
            </a:p>
          </p:txBody>
        </p:sp>
        <p:sp>
          <p:nvSpPr>
            <p:cNvPr id="9" name="TextBox 35">
              <a:extLst>
                <a:ext uri="{FF2B5EF4-FFF2-40B4-BE49-F238E27FC236}">
                  <a16:creationId xmlns:a16="http://schemas.microsoft.com/office/drawing/2014/main" id="{6FB7C5FB-D18E-4429-8F3F-0040DB07683E}"/>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Tree>
    <p:extLst>
      <p:ext uri="{BB962C8B-B14F-4D97-AF65-F5344CB8AC3E}">
        <p14:creationId xmlns:p14="http://schemas.microsoft.com/office/powerpoint/2010/main" val="2526699691"/>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0DCC9310-8A2A-4DDB-9664-1BDE22869963}"/>
              </a:ext>
            </a:extLst>
          </p:cNvPr>
          <p:cNvSpPr>
            <a:spLocks noGrp="1"/>
          </p:cNvSpPr>
          <p:nvPr>
            <p:ph type="title"/>
          </p:nvPr>
        </p:nvSpPr>
        <p:spPr>
          <a:xfrm>
            <a:off x="508000" y="326066"/>
            <a:ext cx="11684000" cy="792162"/>
          </a:xfrm>
        </p:spPr>
        <p:txBody>
          <a:bodyPr>
            <a:normAutofit/>
          </a:bodyPr>
          <a:lstStyle/>
          <a:p>
            <a:r>
              <a:rPr lang="en-US" sz="4000">
                <a:solidFill>
                  <a:schemeClr val="tx1">
                    <a:lumMod val="65000"/>
                    <a:lumOff val="35000"/>
                  </a:schemeClr>
                </a:solidFill>
                <a:ea typeface="League Gothic"/>
                <a:cs typeface="League Gothic"/>
                <a:sym typeface="League Gothic"/>
              </a:rPr>
              <a:t>What I did so far</a:t>
            </a:r>
            <a:endParaRPr lang="en-US"/>
          </a:p>
        </p:txBody>
      </p:sp>
      <p:grpSp>
        <p:nvGrpSpPr>
          <p:cNvPr id="6" name="Group 31">
            <a:extLst>
              <a:ext uri="{FF2B5EF4-FFF2-40B4-BE49-F238E27FC236}">
                <a16:creationId xmlns:a16="http://schemas.microsoft.com/office/drawing/2014/main" id="{A207E70F-A6FB-4CE0-B03A-38B3180F7218}"/>
              </a:ext>
            </a:extLst>
          </p:cNvPr>
          <p:cNvGrpSpPr/>
          <p:nvPr/>
        </p:nvGrpSpPr>
        <p:grpSpPr>
          <a:xfrm>
            <a:off x="266217" y="6398267"/>
            <a:ext cx="6064539" cy="887359"/>
            <a:chOff x="0" y="158808"/>
            <a:chExt cx="8156600" cy="1324251"/>
          </a:xfrm>
        </p:grpSpPr>
        <p:sp>
          <p:nvSpPr>
            <p:cNvPr id="7" name="TextBox 33">
              <a:extLst>
                <a:ext uri="{FF2B5EF4-FFF2-40B4-BE49-F238E27FC236}">
                  <a16:creationId xmlns:a16="http://schemas.microsoft.com/office/drawing/2014/main" id="{9A9A4C32-0023-428D-9CAC-70FED39288AC}"/>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IT21287022</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8" name="TextBox 34">
              <a:extLst>
                <a:ext uri="{FF2B5EF4-FFF2-40B4-BE49-F238E27FC236}">
                  <a16:creationId xmlns:a16="http://schemas.microsoft.com/office/drawing/2014/main" id="{3BC2ED98-A1DA-4EF1-AB0C-16FEFCF9A9F2}"/>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Kumara W.R.A.H.K</a:t>
              </a:r>
              <a:r>
                <a:rPr lang="en-US">
                  <a:solidFill>
                    <a:schemeClr val="tx2">
                      <a:lumMod val="60000"/>
                      <a:lumOff val="40000"/>
                    </a:schemeClr>
                  </a:solidFill>
                  <a:latin typeface="Open Sans"/>
                  <a:ea typeface="Open Sans"/>
                  <a:cs typeface="Open Sans"/>
                  <a:sym typeface="Open Sans"/>
                </a:rPr>
                <a:t> |</a:t>
              </a:r>
            </a:p>
          </p:txBody>
        </p:sp>
        <p:sp>
          <p:nvSpPr>
            <p:cNvPr id="9" name="TextBox 35">
              <a:extLst>
                <a:ext uri="{FF2B5EF4-FFF2-40B4-BE49-F238E27FC236}">
                  <a16:creationId xmlns:a16="http://schemas.microsoft.com/office/drawing/2014/main" id="{8D62BDFD-A860-4F03-A74A-BDB804B5E9E9}"/>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3" name="Picture 2" descr="A screenshot of a computer&#10;&#10;Description automatically generated">
            <a:extLst>
              <a:ext uri="{FF2B5EF4-FFF2-40B4-BE49-F238E27FC236}">
                <a16:creationId xmlns:a16="http://schemas.microsoft.com/office/drawing/2014/main" id="{16F2807C-6468-4CE7-84F9-3724958FFD94}"/>
              </a:ext>
            </a:extLst>
          </p:cNvPr>
          <p:cNvPicPr>
            <a:picLocks noChangeAspect="1"/>
          </p:cNvPicPr>
          <p:nvPr/>
        </p:nvPicPr>
        <p:blipFill>
          <a:blip r:embed="rId3"/>
          <a:stretch>
            <a:fillRect/>
          </a:stretch>
        </p:blipFill>
        <p:spPr>
          <a:xfrm>
            <a:off x="0" y="1118227"/>
            <a:ext cx="12192000" cy="5055311"/>
          </a:xfrm>
          <a:prstGeom prst="rect">
            <a:avLst/>
          </a:prstGeom>
        </p:spPr>
      </p:pic>
    </p:spTree>
    <p:extLst>
      <p:ext uri="{BB962C8B-B14F-4D97-AF65-F5344CB8AC3E}">
        <p14:creationId xmlns:p14="http://schemas.microsoft.com/office/powerpoint/2010/main" val="3547391982"/>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534E-2C54-48B0-82C0-BEB063137ECE}"/>
              </a:ext>
            </a:extLst>
          </p:cNvPr>
          <p:cNvSpPr>
            <a:spLocks noGrp="1"/>
          </p:cNvSpPr>
          <p:nvPr>
            <p:ph type="title"/>
          </p:nvPr>
        </p:nvSpPr>
        <p:spPr/>
        <p:txBody>
          <a:bodyPr/>
          <a:lstStyle/>
          <a:p>
            <a:r>
              <a:rPr lang="en-US"/>
              <a:t>Data set : From Kaggle</a:t>
            </a:r>
          </a:p>
        </p:txBody>
      </p:sp>
      <p:pic>
        <p:nvPicPr>
          <p:cNvPr id="6" name="Content Placeholder 5">
            <a:extLst>
              <a:ext uri="{FF2B5EF4-FFF2-40B4-BE49-F238E27FC236}">
                <a16:creationId xmlns:a16="http://schemas.microsoft.com/office/drawing/2014/main" id="{9AFD4A98-853A-43D8-8AF8-79C4FC180148}"/>
              </a:ext>
            </a:extLst>
          </p:cNvPr>
          <p:cNvPicPr>
            <a:picLocks noGrp="1" noChangeAspect="1"/>
          </p:cNvPicPr>
          <p:nvPr>
            <p:ph idx="1"/>
          </p:nvPr>
        </p:nvPicPr>
        <p:blipFill>
          <a:blip r:embed="rId2"/>
          <a:stretch>
            <a:fillRect/>
          </a:stretch>
        </p:blipFill>
        <p:spPr>
          <a:xfrm>
            <a:off x="913588" y="1140609"/>
            <a:ext cx="10597692" cy="5398303"/>
          </a:xfrm>
        </p:spPr>
      </p:pic>
      <p:sp>
        <p:nvSpPr>
          <p:cNvPr id="4" name="Slide Number Placeholder 3">
            <a:extLst>
              <a:ext uri="{FF2B5EF4-FFF2-40B4-BE49-F238E27FC236}">
                <a16:creationId xmlns:a16="http://schemas.microsoft.com/office/drawing/2014/main" id="{0166CB22-5761-4B6E-8BD4-E25504E8C6A5}"/>
              </a:ext>
            </a:extLst>
          </p:cNvPr>
          <p:cNvSpPr>
            <a:spLocks noGrp="1"/>
          </p:cNvSpPr>
          <p:nvPr>
            <p:ph type="sldNum" sz="quarter" idx="12"/>
          </p:nvPr>
        </p:nvSpPr>
        <p:spPr/>
        <p:txBody>
          <a:bodyPr/>
          <a:lstStyle/>
          <a:p>
            <a:fld id="{DBA1B0FB-D917-4C8C-928F-313BD683BF39}" type="slidenum">
              <a:rPr lang="en-US" smtClean="0"/>
              <a:t>35</a:t>
            </a:fld>
            <a:endParaRPr lang="en-US"/>
          </a:p>
        </p:txBody>
      </p:sp>
    </p:spTree>
    <p:extLst>
      <p:ext uri="{BB962C8B-B14F-4D97-AF65-F5344CB8AC3E}">
        <p14:creationId xmlns:p14="http://schemas.microsoft.com/office/powerpoint/2010/main" val="3088313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0DCC9310-8A2A-4DDB-9664-1BDE22869963}"/>
              </a:ext>
            </a:extLst>
          </p:cNvPr>
          <p:cNvSpPr>
            <a:spLocks noGrp="1"/>
          </p:cNvSpPr>
          <p:nvPr>
            <p:ph type="title"/>
          </p:nvPr>
        </p:nvSpPr>
        <p:spPr>
          <a:xfrm>
            <a:off x="508000" y="326066"/>
            <a:ext cx="11684000" cy="792162"/>
          </a:xfrm>
        </p:spPr>
        <p:txBody>
          <a:bodyPr>
            <a:normAutofit/>
          </a:bodyPr>
          <a:lstStyle/>
          <a:p>
            <a:r>
              <a:rPr lang="en-US" sz="4000">
                <a:solidFill>
                  <a:schemeClr val="tx1">
                    <a:lumMod val="65000"/>
                    <a:lumOff val="35000"/>
                  </a:schemeClr>
                </a:solidFill>
                <a:ea typeface="League Gothic"/>
                <a:cs typeface="League Gothic"/>
                <a:sym typeface="League Gothic"/>
              </a:rPr>
              <a:t>Model</a:t>
            </a:r>
            <a:endParaRPr lang="en-US"/>
          </a:p>
        </p:txBody>
      </p:sp>
      <p:grpSp>
        <p:nvGrpSpPr>
          <p:cNvPr id="6" name="Group 31">
            <a:extLst>
              <a:ext uri="{FF2B5EF4-FFF2-40B4-BE49-F238E27FC236}">
                <a16:creationId xmlns:a16="http://schemas.microsoft.com/office/drawing/2014/main" id="{A207E70F-A6FB-4CE0-B03A-38B3180F7218}"/>
              </a:ext>
            </a:extLst>
          </p:cNvPr>
          <p:cNvGrpSpPr/>
          <p:nvPr/>
        </p:nvGrpSpPr>
        <p:grpSpPr>
          <a:xfrm>
            <a:off x="266217" y="6398267"/>
            <a:ext cx="6064539" cy="887359"/>
            <a:chOff x="0" y="158808"/>
            <a:chExt cx="8156600" cy="1324251"/>
          </a:xfrm>
        </p:grpSpPr>
        <p:sp>
          <p:nvSpPr>
            <p:cNvPr id="7" name="TextBox 33">
              <a:extLst>
                <a:ext uri="{FF2B5EF4-FFF2-40B4-BE49-F238E27FC236}">
                  <a16:creationId xmlns:a16="http://schemas.microsoft.com/office/drawing/2014/main" id="{9A9A4C32-0023-428D-9CAC-70FED39288AC}"/>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IT21287022</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8" name="TextBox 34">
              <a:extLst>
                <a:ext uri="{FF2B5EF4-FFF2-40B4-BE49-F238E27FC236}">
                  <a16:creationId xmlns:a16="http://schemas.microsoft.com/office/drawing/2014/main" id="{3BC2ED98-A1DA-4EF1-AB0C-16FEFCF9A9F2}"/>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Kumara W.R.A.H.K</a:t>
              </a:r>
              <a:r>
                <a:rPr lang="en-US">
                  <a:solidFill>
                    <a:schemeClr val="tx2">
                      <a:lumMod val="60000"/>
                      <a:lumOff val="40000"/>
                    </a:schemeClr>
                  </a:solidFill>
                  <a:latin typeface="Open Sans"/>
                  <a:ea typeface="Open Sans"/>
                  <a:cs typeface="Open Sans"/>
                  <a:sym typeface="Open Sans"/>
                </a:rPr>
                <a:t> |</a:t>
              </a:r>
            </a:p>
          </p:txBody>
        </p:sp>
        <p:sp>
          <p:nvSpPr>
            <p:cNvPr id="9" name="TextBox 35">
              <a:extLst>
                <a:ext uri="{FF2B5EF4-FFF2-40B4-BE49-F238E27FC236}">
                  <a16:creationId xmlns:a16="http://schemas.microsoft.com/office/drawing/2014/main" id="{8D62BDFD-A860-4F03-A74A-BDB804B5E9E9}"/>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12" name="Picture 11">
            <a:extLst>
              <a:ext uri="{FF2B5EF4-FFF2-40B4-BE49-F238E27FC236}">
                <a16:creationId xmlns:a16="http://schemas.microsoft.com/office/drawing/2014/main" id="{95372301-96A8-4171-8B7A-3D53AEB13963}"/>
              </a:ext>
            </a:extLst>
          </p:cNvPr>
          <p:cNvPicPr>
            <a:picLocks noChangeAspect="1"/>
          </p:cNvPicPr>
          <p:nvPr/>
        </p:nvPicPr>
        <p:blipFill>
          <a:blip r:embed="rId3"/>
          <a:stretch>
            <a:fillRect/>
          </a:stretch>
        </p:blipFill>
        <p:spPr>
          <a:xfrm>
            <a:off x="2162175" y="918865"/>
            <a:ext cx="7867650" cy="5415260"/>
          </a:xfrm>
          <a:prstGeom prst="rect">
            <a:avLst/>
          </a:prstGeom>
        </p:spPr>
      </p:pic>
    </p:spTree>
    <p:extLst>
      <p:ext uri="{BB962C8B-B14F-4D97-AF65-F5344CB8AC3E}">
        <p14:creationId xmlns:p14="http://schemas.microsoft.com/office/powerpoint/2010/main" val="1468584296"/>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0DCC9310-8A2A-4DDB-9664-1BDE22869963}"/>
              </a:ext>
            </a:extLst>
          </p:cNvPr>
          <p:cNvSpPr>
            <a:spLocks noGrp="1"/>
          </p:cNvSpPr>
          <p:nvPr>
            <p:ph type="title"/>
          </p:nvPr>
        </p:nvSpPr>
        <p:spPr>
          <a:xfrm>
            <a:off x="508000" y="326066"/>
            <a:ext cx="11684000" cy="792162"/>
          </a:xfrm>
        </p:spPr>
        <p:txBody>
          <a:bodyPr>
            <a:normAutofit/>
          </a:bodyPr>
          <a:lstStyle/>
          <a:p>
            <a:r>
              <a:rPr lang="en-US" sz="4000">
                <a:solidFill>
                  <a:schemeClr val="tx1">
                    <a:lumMod val="65000"/>
                    <a:lumOff val="35000"/>
                  </a:schemeClr>
                </a:solidFill>
                <a:ea typeface="League Gothic"/>
                <a:cs typeface="League Gothic"/>
                <a:sym typeface="League Gothic"/>
              </a:rPr>
              <a:t>Model</a:t>
            </a:r>
            <a:endParaRPr lang="en-US"/>
          </a:p>
        </p:txBody>
      </p:sp>
      <p:grpSp>
        <p:nvGrpSpPr>
          <p:cNvPr id="6" name="Group 31">
            <a:extLst>
              <a:ext uri="{FF2B5EF4-FFF2-40B4-BE49-F238E27FC236}">
                <a16:creationId xmlns:a16="http://schemas.microsoft.com/office/drawing/2014/main" id="{A207E70F-A6FB-4CE0-B03A-38B3180F7218}"/>
              </a:ext>
            </a:extLst>
          </p:cNvPr>
          <p:cNvGrpSpPr/>
          <p:nvPr/>
        </p:nvGrpSpPr>
        <p:grpSpPr>
          <a:xfrm>
            <a:off x="266217" y="6398267"/>
            <a:ext cx="6064539" cy="887359"/>
            <a:chOff x="0" y="158808"/>
            <a:chExt cx="8156600" cy="1324251"/>
          </a:xfrm>
        </p:grpSpPr>
        <p:sp>
          <p:nvSpPr>
            <p:cNvPr id="7" name="TextBox 33">
              <a:extLst>
                <a:ext uri="{FF2B5EF4-FFF2-40B4-BE49-F238E27FC236}">
                  <a16:creationId xmlns:a16="http://schemas.microsoft.com/office/drawing/2014/main" id="{9A9A4C32-0023-428D-9CAC-70FED39288AC}"/>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IT21287022</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8" name="TextBox 34">
              <a:extLst>
                <a:ext uri="{FF2B5EF4-FFF2-40B4-BE49-F238E27FC236}">
                  <a16:creationId xmlns:a16="http://schemas.microsoft.com/office/drawing/2014/main" id="{3BC2ED98-A1DA-4EF1-AB0C-16FEFCF9A9F2}"/>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Kumara W.R.A.H.K</a:t>
              </a:r>
              <a:r>
                <a:rPr lang="en-US">
                  <a:solidFill>
                    <a:schemeClr val="tx2">
                      <a:lumMod val="60000"/>
                      <a:lumOff val="40000"/>
                    </a:schemeClr>
                  </a:solidFill>
                  <a:latin typeface="Open Sans"/>
                  <a:ea typeface="Open Sans"/>
                  <a:cs typeface="Open Sans"/>
                  <a:sym typeface="Open Sans"/>
                </a:rPr>
                <a:t> |</a:t>
              </a:r>
            </a:p>
          </p:txBody>
        </p:sp>
        <p:sp>
          <p:nvSpPr>
            <p:cNvPr id="9" name="TextBox 35">
              <a:extLst>
                <a:ext uri="{FF2B5EF4-FFF2-40B4-BE49-F238E27FC236}">
                  <a16:creationId xmlns:a16="http://schemas.microsoft.com/office/drawing/2014/main" id="{8D62BDFD-A860-4F03-A74A-BDB804B5E9E9}"/>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10" name="Picture 9">
            <a:extLst>
              <a:ext uri="{FF2B5EF4-FFF2-40B4-BE49-F238E27FC236}">
                <a16:creationId xmlns:a16="http://schemas.microsoft.com/office/drawing/2014/main" id="{03AB4AD2-F24B-4594-8285-7E75E6F526A3}"/>
              </a:ext>
            </a:extLst>
          </p:cNvPr>
          <p:cNvPicPr>
            <a:picLocks noChangeAspect="1"/>
          </p:cNvPicPr>
          <p:nvPr/>
        </p:nvPicPr>
        <p:blipFill>
          <a:blip r:embed="rId3"/>
          <a:stretch>
            <a:fillRect/>
          </a:stretch>
        </p:blipFill>
        <p:spPr>
          <a:xfrm>
            <a:off x="1447800" y="1066800"/>
            <a:ext cx="8848725" cy="5038725"/>
          </a:xfrm>
          <a:prstGeom prst="rect">
            <a:avLst/>
          </a:prstGeom>
        </p:spPr>
      </p:pic>
    </p:spTree>
    <p:extLst>
      <p:ext uri="{BB962C8B-B14F-4D97-AF65-F5344CB8AC3E}">
        <p14:creationId xmlns:p14="http://schemas.microsoft.com/office/powerpoint/2010/main" val="2937845740"/>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C46A-E799-4C45-B57C-48E34303B046}"/>
              </a:ext>
            </a:extLst>
          </p:cNvPr>
          <p:cNvSpPr>
            <a:spLocks noGrp="1"/>
          </p:cNvSpPr>
          <p:nvPr>
            <p:ph type="title"/>
          </p:nvPr>
        </p:nvSpPr>
        <p:spPr/>
        <p:txBody>
          <a:bodyPr/>
          <a:lstStyle/>
          <a:p>
            <a:r>
              <a:rPr lang="en-US"/>
              <a:t>Next steps</a:t>
            </a:r>
          </a:p>
        </p:txBody>
      </p:sp>
      <p:sp>
        <p:nvSpPr>
          <p:cNvPr id="3" name="Content Placeholder 2">
            <a:extLst>
              <a:ext uri="{FF2B5EF4-FFF2-40B4-BE49-F238E27FC236}">
                <a16:creationId xmlns:a16="http://schemas.microsoft.com/office/drawing/2014/main" id="{EE587045-E180-4195-867E-675FFF42D402}"/>
              </a:ext>
            </a:extLst>
          </p:cNvPr>
          <p:cNvSpPr>
            <a:spLocks noGrp="1"/>
          </p:cNvSpPr>
          <p:nvPr>
            <p:ph idx="1"/>
          </p:nvPr>
        </p:nvSpPr>
        <p:spPr>
          <a:xfrm>
            <a:off x="680660" y="1439187"/>
            <a:ext cx="7929940" cy="3979625"/>
          </a:xfrm>
        </p:spPr>
        <p:txBody>
          <a:bodyPr>
            <a:normAutofit/>
          </a:bodyPr>
          <a:lstStyle/>
          <a:p>
            <a:pPr lvl="1"/>
            <a:r>
              <a:rPr lang="en-US" sz="2400" b="1"/>
              <a:t>Webcam integration for real-time hand recognitions.</a:t>
            </a:r>
          </a:p>
          <a:p>
            <a:pPr lvl="1"/>
            <a:r>
              <a:rPr lang="en-US" sz="2400" b="1"/>
              <a:t>Learning Stage implementation.</a:t>
            </a:r>
          </a:p>
          <a:p>
            <a:endParaRPr lang="en-US" sz="2400" b="1"/>
          </a:p>
        </p:txBody>
      </p:sp>
      <p:sp>
        <p:nvSpPr>
          <p:cNvPr id="4" name="Slide Number Placeholder 3">
            <a:extLst>
              <a:ext uri="{FF2B5EF4-FFF2-40B4-BE49-F238E27FC236}">
                <a16:creationId xmlns:a16="http://schemas.microsoft.com/office/drawing/2014/main" id="{A108D973-DCC2-4799-BB34-3AF5AA4596DC}"/>
              </a:ext>
            </a:extLst>
          </p:cNvPr>
          <p:cNvSpPr>
            <a:spLocks noGrp="1"/>
          </p:cNvSpPr>
          <p:nvPr>
            <p:ph type="sldNum" sz="quarter" idx="12"/>
          </p:nvPr>
        </p:nvSpPr>
        <p:spPr/>
        <p:txBody>
          <a:bodyPr/>
          <a:lstStyle/>
          <a:p>
            <a:fld id="{DBA1B0FB-D917-4C8C-928F-313BD683BF39}" type="slidenum">
              <a:rPr lang="en-US" smtClean="0"/>
              <a:t>38</a:t>
            </a:fld>
            <a:endParaRPr lang="en-US"/>
          </a:p>
        </p:txBody>
      </p:sp>
    </p:spTree>
    <p:extLst>
      <p:ext uri="{BB962C8B-B14F-4D97-AF65-F5344CB8AC3E}">
        <p14:creationId xmlns:p14="http://schemas.microsoft.com/office/powerpoint/2010/main" val="3118075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young child with down syndrome holding a piece of paper&#10;&#10;Description automatically generated">
            <a:extLst>
              <a:ext uri="{FF2B5EF4-FFF2-40B4-BE49-F238E27FC236}">
                <a16:creationId xmlns:a16="http://schemas.microsoft.com/office/drawing/2014/main" id="{92F999A8-362F-42A3-821B-1EBBE6C4BA2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643" b="7643"/>
          <a:stretch>
            <a:fillRect/>
          </a:stretch>
        </p:blipFill>
        <p:spPr>
          <a:xfrm>
            <a:off x="-346" y="1"/>
            <a:ext cx="12173641"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636589" y="730250"/>
            <a:ext cx="4552078" cy="1451590"/>
          </a:xfrm>
        </p:spPr>
        <p:txBody>
          <a:bodyPr vert="horz" wrap="square" lIns="0" tIns="0" rIns="0" bIns="0" rtlCol="0" anchor="b" anchorCtr="0">
            <a:noAutofit/>
          </a:bodyPr>
          <a:lstStyle/>
          <a:p>
            <a:pPr algn="l">
              <a:lnSpc>
                <a:spcPct val="100000"/>
              </a:lnSpc>
            </a:pPr>
            <a:r>
              <a:rPr lang="en-US">
                <a:solidFill>
                  <a:schemeClr val="bg2"/>
                </a:solidFill>
              </a:rPr>
              <a:t>Teaching Gross Motor Skills </a:t>
            </a:r>
          </a:p>
        </p:txBody>
      </p:sp>
    </p:spTree>
    <p:extLst>
      <p:ext uri="{BB962C8B-B14F-4D97-AF65-F5344CB8AC3E}">
        <p14:creationId xmlns:p14="http://schemas.microsoft.com/office/powerpoint/2010/main" val="3111518502"/>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554073" y="1519319"/>
            <a:ext cx="9091372" cy="4588182"/>
          </a:xfrm>
        </p:spPr>
        <p:txBody>
          <a:bodyPr vert="horz" lIns="91440" tIns="45720" rIns="91440" bIns="45720" rtlCol="0" anchor="t">
            <a:normAutofit/>
          </a:bodyPr>
          <a:lstStyle/>
          <a:p>
            <a:r>
              <a:rPr lang="en-US" dirty="0">
                <a:latin typeface="Open Sans"/>
                <a:ea typeface="Open Sans"/>
                <a:cs typeface="Open Sans"/>
              </a:rPr>
              <a:t>The goal of the solution, "Multisensory Learning Tools for Improving Skills in Children with Down Syndrome," is to enhance support and inclusion for children with Down syndrome .</a:t>
            </a:r>
          </a:p>
          <a:p>
            <a:r>
              <a:rPr lang="en-US" dirty="0">
                <a:latin typeface="Open Sans"/>
                <a:ea typeface="Open Sans"/>
                <a:cs typeface="Open Sans"/>
              </a:rPr>
              <a:t>The software focuses on four main areas:</a:t>
            </a:r>
          </a:p>
          <a:p>
            <a:pPr marL="0" indent="0">
              <a:buNone/>
            </a:pPr>
            <a:r>
              <a:rPr lang="en-US" dirty="0">
                <a:latin typeface="Open Sans"/>
                <a:ea typeface="Open Sans"/>
                <a:cs typeface="Open Sans"/>
              </a:rPr>
              <a:t>   -Vocabulary expansion</a:t>
            </a:r>
          </a:p>
          <a:p>
            <a:pPr marL="0" indent="0">
              <a:buNone/>
            </a:pPr>
            <a:r>
              <a:rPr lang="en-US" dirty="0">
                <a:latin typeface="Open Sans"/>
                <a:ea typeface="Open Sans"/>
                <a:cs typeface="Open Sans"/>
              </a:rPr>
              <a:t>   -Teaching gross motor skills</a:t>
            </a:r>
          </a:p>
          <a:p>
            <a:pPr marL="0" indent="0">
              <a:buNone/>
            </a:pPr>
            <a:r>
              <a:rPr lang="en-US" dirty="0">
                <a:latin typeface="Open Sans"/>
                <a:ea typeface="Open Sans"/>
                <a:cs typeface="Open Sans"/>
              </a:rPr>
              <a:t>   -Teaching foundational mathematics</a:t>
            </a:r>
          </a:p>
          <a:p>
            <a:pPr marL="0" indent="0">
              <a:buNone/>
            </a:pPr>
            <a:r>
              <a:rPr lang="en-US" dirty="0">
                <a:latin typeface="Open Sans"/>
                <a:ea typeface="Open Sans"/>
                <a:cs typeface="Open Sans"/>
              </a:rPr>
              <a:t>   -Improving writing and drawing skills</a:t>
            </a:r>
          </a:p>
          <a:p>
            <a:pPr marL="285750" indent="-285750"/>
            <a:r>
              <a:rPr lang="en-US" dirty="0">
                <a:latin typeface="Open Sans"/>
                <a:ea typeface="Open Sans"/>
                <a:cs typeface="Open Sans"/>
              </a:rPr>
              <a:t>The app provides engaging and personalized learning experiences tailored to meet the specific needs of children with Down syndrome.</a:t>
            </a:r>
          </a:p>
          <a:p>
            <a:pPr marL="285750" indent="-285750"/>
            <a:r>
              <a:rPr lang="en-US" dirty="0">
                <a:latin typeface="Open Sans"/>
                <a:ea typeface="Open Sans"/>
                <a:cs typeface="Open Sans"/>
              </a:rPr>
              <a:t>The primary focus is on the Sinhala language to increase accessibility and impact.</a:t>
            </a:r>
          </a:p>
          <a:p>
            <a:pPr marL="0" indent="0">
              <a:buNone/>
            </a:pPr>
            <a:endParaRPr lang="en-US" sz="1600" b="1">
              <a:ea typeface="+mn-lt"/>
              <a:cs typeface="+mn-lt"/>
            </a:endParaRPr>
          </a:p>
          <a:p>
            <a:endParaRPr lang="en-US">
              <a:ea typeface="+mn-lt"/>
              <a:cs typeface="+mn-lt"/>
            </a:endParaRPr>
          </a:p>
        </p:txBody>
      </p:sp>
      <p:pic>
        <p:nvPicPr>
          <p:cNvPr id="6" name="Picture 5" descr="A person standing next to a computer&#10;&#10;Description automatically generated">
            <a:extLst>
              <a:ext uri="{FF2B5EF4-FFF2-40B4-BE49-F238E27FC236}">
                <a16:creationId xmlns:a16="http://schemas.microsoft.com/office/drawing/2014/main" id="{6DC33B2A-B801-43CD-8DAA-35B8FA25B3A6}"/>
              </a:ext>
            </a:extLst>
          </p:cNvPr>
          <p:cNvPicPr>
            <a:picLocks noChangeAspect="1"/>
          </p:cNvPicPr>
          <p:nvPr/>
        </p:nvPicPr>
        <p:blipFill rotWithShape="1">
          <a:blip r:embed="rId3"/>
          <a:srcRect b="8935"/>
          <a:stretch/>
        </p:blipFill>
        <p:spPr>
          <a:xfrm>
            <a:off x="9244006" y="3889005"/>
            <a:ext cx="2947994" cy="2899352"/>
          </a:xfrm>
          <a:prstGeom prst="rect">
            <a:avLst/>
          </a:prstGeom>
        </p:spPr>
      </p:pic>
      <p:sp>
        <p:nvSpPr>
          <p:cNvPr id="7" name="Title 6">
            <a:extLst>
              <a:ext uri="{FF2B5EF4-FFF2-40B4-BE49-F238E27FC236}">
                <a16:creationId xmlns:a16="http://schemas.microsoft.com/office/drawing/2014/main" id="{BD3E8DA3-9D61-4BF2-9143-8B7834CFD610}"/>
              </a:ext>
            </a:extLst>
          </p:cNvPr>
          <p:cNvSpPr txBox="1">
            <a:spLocks/>
          </p:cNvSpPr>
          <p:nvPr/>
        </p:nvSpPr>
        <p:spPr>
          <a:xfrm>
            <a:off x="706727" y="258056"/>
            <a:ext cx="6373812" cy="984885"/>
          </a:xfrm>
          <a:prstGeom prst="rect">
            <a:avLst/>
          </a:prstGeom>
        </p:spPr>
        <p:txBody>
          <a:bodyPr vert="horz" wrap="square" lIns="0" tIns="0" rIns="0" bIns="0" rtlCol="0" anchor="ctr" anchorCtr="0">
            <a:normAutofit/>
          </a:bodyPr>
          <a:lstStyle>
            <a:lvl1pPr algn="l" defTabSz="914400" rtl="0" eaLnBrk="1" latinLnBrk="0" hangingPunct="1">
              <a:lnSpc>
                <a:spcPct val="90000"/>
              </a:lnSpc>
              <a:spcBef>
                <a:spcPct val="0"/>
              </a:spcBef>
              <a:buNone/>
              <a:defRPr lang="en-US" sz="4000" kern="1200" dirty="0">
                <a:solidFill>
                  <a:schemeClr val="tx1">
                    <a:lumMod val="75000"/>
                    <a:lumOff val="25000"/>
                  </a:schemeClr>
                </a:solidFill>
                <a:latin typeface="+mj-lt"/>
                <a:ea typeface="+mj-ea"/>
                <a:cs typeface="+mj-cs"/>
              </a:defRPr>
            </a:lvl1pPr>
          </a:lstStyle>
          <a:p>
            <a:r>
              <a:rPr lang="en-US" sz="4800">
                <a:solidFill>
                  <a:schemeClr val="tx1">
                    <a:lumMod val="65000"/>
                    <a:lumOff val="35000"/>
                  </a:schemeClr>
                </a:solidFill>
              </a:rPr>
              <a:t>SOLUTION</a:t>
            </a:r>
          </a:p>
        </p:txBody>
      </p:sp>
    </p:spTree>
    <p:extLst>
      <p:ext uri="{BB962C8B-B14F-4D97-AF65-F5344CB8AC3E}">
        <p14:creationId xmlns:p14="http://schemas.microsoft.com/office/powerpoint/2010/main" val="652841706"/>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4">
            <a:extLst>
              <a:ext uri="{FF2B5EF4-FFF2-40B4-BE49-F238E27FC236}">
                <a16:creationId xmlns:a16="http://schemas.microsoft.com/office/drawing/2014/main" id="{9581F21A-C04E-4E68-9D6D-D57095BF825B}"/>
              </a:ext>
            </a:extLst>
          </p:cNvPr>
          <p:cNvSpPr txBox="1">
            <a:spLocks/>
          </p:cNvSpPr>
          <p:nvPr/>
        </p:nvSpPr>
        <p:spPr>
          <a:xfrm>
            <a:off x="550862" y="196900"/>
            <a:ext cx="4765963" cy="268085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lang="en-US" sz="4000" kern="1200">
                <a:solidFill>
                  <a:schemeClr val="tx1"/>
                </a:solidFill>
                <a:latin typeface="+mj-lt"/>
                <a:ea typeface="+mj-ea"/>
                <a:cs typeface="+mj-cs"/>
              </a:defRPr>
            </a:lvl1pPr>
          </a:lstStyle>
          <a:p>
            <a:pPr>
              <a:spcAft>
                <a:spcPts val="582"/>
              </a:spcAft>
            </a:pPr>
            <a:r>
              <a:rPr lang="en-US" sz="4800" kern="1200">
                <a:solidFill>
                  <a:schemeClr val="tx1">
                    <a:lumMod val="75000"/>
                    <a:lumOff val="25000"/>
                  </a:schemeClr>
                </a:solidFill>
                <a:latin typeface="+mj-lt"/>
                <a:ea typeface="+mj-ea"/>
                <a:cs typeface="+mj-cs"/>
              </a:rPr>
              <a:t>IT21338120  Wijesinghe S.A.A.K</a:t>
            </a:r>
          </a:p>
        </p:txBody>
      </p:sp>
      <p:sp>
        <p:nvSpPr>
          <p:cNvPr id="30" name="Text Placeholder 5">
            <a:extLst>
              <a:ext uri="{FF2B5EF4-FFF2-40B4-BE49-F238E27FC236}">
                <a16:creationId xmlns:a16="http://schemas.microsoft.com/office/drawing/2014/main" id="{421EE4A5-B137-4B00-A44C-F5BAD9A6D78B}"/>
              </a:ext>
            </a:extLst>
          </p:cNvPr>
          <p:cNvSpPr txBox="1">
            <a:spLocks/>
          </p:cNvSpPr>
          <p:nvPr/>
        </p:nvSpPr>
        <p:spPr>
          <a:xfrm>
            <a:off x="696191" y="3165216"/>
            <a:ext cx="4159160" cy="23523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0"/>
              </a:spcAft>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110000"/>
              </a:lnSpc>
              <a:spcBef>
                <a:spcPts val="500"/>
              </a:spcBef>
              <a:spcAft>
                <a:spcPts val="800"/>
              </a:spcAft>
              <a:buFont typeface="Arial" panose="020B0604020202020204" pitchFamily="34" charset="0"/>
              <a:buNone/>
              <a:defRPr sz="2000" kern="1200">
                <a:solidFill>
                  <a:schemeClr val="tx1">
                    <a:alpha val="60000"/>
                  </a:schemeClr>
                </a:solidFill>
                <a:latin typeface="+mn-lt"/>
                <a:ea typeface="+mn-ea"/>
                <a:cs typeface="+mn-cs"/>
              </a:defRPr>
            </a:lvl2pPr>
            <a:lvl3pPr marL="914400" indent="0" algn="ctr" defTabSz="914400" rtl="0" eaLnBrk="1" latinLnBrk="0" hangingPunct="1">
              <a:lnSpc>
                <a:spcPct val="110000"/>
              </a:lnSpc>
              <a:spcBef>
                <a:spcPts val="500"/>
              </a:spcBef>
              <a:spcAft>
                <a:spcPts val="800"/>
              </a:spcAft>
              <a:buFont typeface="Arial" panose="020B0604020202020204" pitchFamily="34" charset="0"/>
              <a:buNone/>
              <a:defRPr sz="1800" kern="1200">
                <a:solidFill>
                  <a:schemeClr val="tx1">
                    <a:alpha val="60000"/>
                  </a:schemeClr>
                </a:solidFill>
                <a:latin typeface="+mn-lt"/>
                <a:ea typeface="+mn-ea"/>
                <a:cs typeface="+mn-cs"/>
              </a:defRPr>
            </a:lvl3pPr>
            <a:lvl4pPr marL="13716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4pPr>
            <a:lvl5pPr marL="1828800" indent="0" algn="ctr" defTabSz="914400" rtl="0" eaLnBrk="1" latinLnBrk="0" hangingPunct="1">
              <a:lnSpc>
                <a:spcPct val="110000"/>
              </a:lnSpc>
              <a:spcBef>
                <a:spcPts val="500"/>
              </a:spcBef>
              <a:spcAft>
                <a:spcPts val="800"/>
              </a:spcAft>
              <a:buFont typeface="Arial" panose="020B0604020202020204" pitchFamily="34" charset="0"/>
              <a:buNone/>
              <a:defRPr sz="1600" kern="1200">
                <a:solidFill>
                  <a:schemeClr val="tx1">
                    <a:alpha val="6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kern="1200">
                <a:latin typeface="+mn-lt"/>
                <a:ea typeface="+mn-ea"/>
                <a:cs typeface="+mn-cs"/>
              </a:rPr>
              <a:t>Specialization in Information Technology</a:t>
            </a:r>
          </a:p>
        </p:txBody>
      </p:sp>
      <p:pic>
        <p:nvPicPr>
          <p:cNvPr id="3" name="Picture 2" descr="A person sitting on a swing&#10;&#10;Description automatically generated">
            <a:extLst>
              <a:ext uri="{FF2B5EF4-FFF2-40B4-BE49-F238E27FC236}">
                <a16:creationId xmlns:a16="http://schemas.microsoft.com/office/drawing/2014/main" id="{3B9E3E54-DF15-42C6-A579-019E231E3810}"/>
              </a:ext>
            </a:extLst>
          </p:cNvPr>
          <p:cNvPicPr>
            <a:picLocks noChangeAspect="1"/>
          </p:cNvPicPr>
          <p:nvPr/>
        </p:nvPicPr>
        <p:blipFill>
          <a:blip r:embed="rId3"/>
          <a:srcRect t="4253" b="20748"/>
          <a:stretch/>
        </p:blipFill>
        <p:spPr>
          <a:xfrm>
            <a:off x="6602840" y="1167384"/>
            <a:ext cx="4370832" cy="4370832"/>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p:spPr>
      </p:pic>
      <p:sp>
        <p:nvSpPr>
          <p:cNvPr id="55" name="Slide Number Placeholder 4">
            <a:extLst>
              <a:ext uri="{FF2B5EF4-FFF2-40B4-BE49-F238E27FC236}">
                <a16:creationId xmlns:a16="http://schemas.microsoft.com/office/drawing/2014/main" id="{B5CBF011-D45D-B847-93E0-6E4BBD2C4B0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40</a:t>
            </a:fld>
            <a:endParaRPr lang="en-US"/>
          </a:p>
        </p:txBody>
      </p:sp>
      <p:pic>
        <p:nvPicPr>
          <p:cNvPr id="7" name="Picture 6" descr="A person with her arm raised&#10;&#10;Description automatically generated">
            <a:extLst>
              <a:ext uri="{FF2B5EF4-FFF2-40B4-BE49-F238E27FC236}">
                <a16:creationId xmlns:a16="http://schemas.microsoft.com/office/drawing/2014/main" id="{BD01F7DC-26B2-450B-AA45-5B9774006BA6}"/>
              </a:ext>
            </a:extLst>
          </p:cNvPr>
          <p:cNvPicPr>
            <a:picLocks noChangeAspect="1"/>
          </p:cNvPicPr>
          <p:nvPr/>
        </p:nvPicPr>
        <p:blipFill>
          <a:blip r:embed="rId4"/>
          <a:stretch>
            <a:fillRect/>
          </a:stretch>
        </p:blipFill>
        <p:spPr>
          <a:xfrm>
            <a:off x="1857251" y="4186556"/>
            <a:ext cx="1453234" cy="2352356"/>
          </a:xfrm>
          <a:prstGeom prst="rect">
            <a:avLst/>
          </a:prstGeom>
        </p:spPr>
      </p:pic>
    </p:spTree>
    <p:extLst>
      <p:ext uri="{BB962C8B-B14F-4D97-AF65-F5344CB8AC3E}">
        <p14:creationId xmlns:p14="http://schemas.microsoft.com/office/powerpoint/2010/main" val="1364349499"/>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pPr>
              <a:lnSpc>
                <a:spcPct val="100000"/>
              </a:lnSpc>
            </a:pPr>
            <a:r>
              <a:rPr lang="en-US" sz="4800">
                <a:solidFill>
                  <a:schemeClr val="tx1">
                    <a:lumMod val="65000"/>
                    <a:lumOff val="35000"/>
                  </a:schemeClr>
                </a:solidFill>
              </a:rPr>
              <a:t>BACKGROUND</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4" name="TextBox 3">
            <a:extLst>
              <a:ext uri="{FF2B5EF4-FFF2-40B4-BE49-F238E27FC236}">
                <a16:creationId xmlns:a16="http://schemas.microsoft.com/office/drawing/2014/main" id="{F7A08885-E434-4843-908E-CD277A595445}"/>
              </a:ext>
            </a:extLst>
          </p:cNvPr>
          <p:cNvSpPr txBox="1"/>
          <p:nvPr/>
        </p:nvSpPr>
        <p:spPr>
          <a:xfrm>
            <a:off x="587346" y="1630870"/>
            <a:ext cx="11010787" cy="3754874"/>
          </a:xfrm>
          <a:prstGeom prst="rect">
            <a:avLst/>
          </a:prstGeom>
          <a:noFill/>
        </p:spPr>
        <p:txBody>
          <a:bodyPr wrap="square" lIns="91440" tIns="45720" rIns="91440" bIns="45720" rtlCol="0" anchor="t">
            <a:spAutoFit/>
          </a:bodyPr>
          <a:lstStyle/>
          <a:p>
            <a:pPr>
              <a:buFont typeface="Arial"/>
              <a:buChar char="•"/>
            </a:pPr>
            <a:r>
              <a:rPr lang="en-US" sz="2000">
                <a:ea typeface="Cambria"/>
              </a:rPr>
              <a:t>Children with Down Syndrome often experience delays and difficulties in developing gross motor skills, which are essential for physical activities such as walking, running, jumping and balance. These skills are fundamental for their overall physical development, independence, and participation in daily activities.</a:t>
            </a:r>
            <a:endParaRPr lang="en-US" sz="2000">
              <a:ea typeface="Source Sans Pro Light"/>
            </a:endParaRPr>
          </a:p>
          <a:p>
            <a:endParaRPr lang="en-US" sz="2000">
              <a:latin typeface="Cambria"/>
              <a:ea typeface="Cambria"/>
            </a:endParaRPr>
          </a:p>
          <a:p>
            <a:pPr>
              <a:buFont typeface="Arial"/>
              <a:buChar char="•"/>
            </a:pPr>
            <a:r>
              <a:rPr lang="en-US" sz="2000">
                <a:ea typeface="Cambria"/>
              </a:rPr>
              <a:t>Such a system would offer continuous and adaptive learning opportunities, allowing children to progress at their own pace and receive immediate feedback. By incorporating technology,  such as animated video clips and task recognition models, the system can engage children in a fun and interactive way, making the learning progress more effective and enjoyable. </a:t>
            </a:r>
            <a:endParaRPr lang="en-US" sz="2000">
              <a:ea typeface="Source Sans Pro Light"/>
            </a:endParaRPr>
          </a:p>
          <a:p>
            <a:pPr>
              <a:buFont typeface="Arial"/>
              <a:buChar char="•"/>
            </a:pPr>
            <a:endParaRPr lang="en-US" sz="2000">
              <a:ea typeface="Cambria"/>
            </a:endParaRPr>
          </a:p>
          <a:p>
            <a:pPr>
              <a:buFont typeface="Arial"/>
              <a:buChar char="•"/>
            </a:pPr>
            <a:r>
              <a:rPr lang="en-US" sz="2000">
                <a:ea typeface="Cambria"/>
              </a:rPr>
              <a:t>This approach aims to  enhance the gross motor skills of children with Down Syndrome, promoting their physical development and improving their quality of life. </a:t>
            </a:r>
            <a:endParaRPr lang="en-US" sz="2000">
              <a:ea typeface="Source Sans Pro Light"/>
            </a:endParaRPr>
          </a:p>
          <a:p>
            <a:pPr marL="285750" indent="-285750">
              <a:buFont typeface="Arial"/>
              <a:buChar char="•"/>
            </a:pPr>
            <a:endParaRPr lang="en-US">
              <a:ea typeface="Source Sans Pro Light"/>
            </a:endParaRPr>
          </a:p>
        </p:txBody>
      </p:sp>
      <p:pic>
        <p:nvPicPr>
          <p:cNvPr id="12" name="Picture 11" descr="A group of kids waving&#10;&#10;Description automatically generated">
            <a:extLst>
              <a:ext uri="{FF2B5EF4-FFF2-40B4-BE49-F238E27FC236}">
                <a16:creationId xmlns:a16="http://schemas.microsoft.com/office/drawing/2014/main" id="{ECE2AAE1-4933-4F08-A300-4439891D1DF7}"/>
              </a:ext>
            </a:extLst>
          </p:cNvPr>
          <p:cNvPicPr>
            <a:picLocks noChangeAspect="1"/>
          </p:cNvPicPr>
          <p:nvPr/>
        </p:nvPicPr>
        <p:blipFill>
          <a:blip r:embed="rId3"/>
          <a:stretch>
            <a:fillRect/>
          </a:stretch>
        </p:blipFill>
        <p:spPr>
          <a:xfrm>
            <a:off x="7644244" y="4779485"/>
            <a:ext cx="3493224" cy="1919599"/>
          </a:xfrm>
          <a:prstGeom prst="rect">
            <a:avLst/>
          </a:prstGeom>
        </p:spPr>
      </p:pic>
      <p:grpSp>
        <p:nvGrpSpPr>
          <p:cNvPr id="6" name="Group 31">
            <a:extLst>
              <a:ext uri="{FF2B5EF4-FFF2-40B4-BE49-F238E27FC236}">
                <a16:creationId xmlns:a16="http://schemas.microsoft.com/office/drawing/2014/main" id="{A5DEB1D9-487E-468F-94C0-FE6E672B57D1}"/>
              </a:ext>
            </a:extLst>
          </p:cNvPr>
          <p:cNvGrpSpPr/>
          <p:nvPr/>
        </p:nvGrpSpPr>
        <p:grpSpPr>
          <a:xfrm>
            <a:off x="266217" y="6398267"/>
            <a:ext cx="6064540" cy="887359"/>
            <a:chOff x="0" y="158808"/>
            <a:chExt cx="8156600" cy="1324251"/>
          </a:xfrm>
        </p:grpSpPr>
        <p:sp>
          <p:nvSpPr>
            <p:cNvPr id="7" name="TextBox 33">
              <a:extLst>
                <a:ext uri="{FF2B5EF4-FFF2-40B4-BE49-F238E27FC236}">
                  <a16:creationId xmlns:a16="http://schemas.microsoft.com/office/drawing/2014/main" id="{FCA77122-5631-4D16-A9AA-495DB5F195F2}"/>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IT21338120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8" name="TextBox 34">
              <a:extLst>
                <a:ext uri="{FF2B5EF4-FFF2-40B4-BE49-F238E27FC236}">
                  <a16:creationId xmlns:a16="http://schemas.microsoft.com/office/drawing/2014/main" id="{F644748C-EF24-41E2-A15B-BD14B31BEA7B}"/>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Wijesinghe S.A.A.K </a:t>
              </a:r>
              <a:r>
                <a:rPr lang="en-US">
                  <a:solidFill>
                    <a:schemeClr val="tx2">
                      <a:lumMod val="60000"/>
                      <a:lumOff val="40000"/>
                    </a:schemeClr>
                  </a:solidFill>
                  <a:latin typeface="Open Sans"/>
                  <a:ea typeface="Open Sans"/>
                  <a:cs typeface="Open Sans"/>
                  <a:sym typeface="Open Sans"/>
                </a:rPr>
                <a:t>|</a:t>
              </a:r>
            </a:p>
          </p:txBody>
        </p:sp>
        <p:sp>
          <p:nvSpPr>
            <p:cNvPr id="9" name="TextBox 35">
              <a:extLst>
                <a:ext uri="{FF2B5EF4-FFF2-40B4-BE49-F238E27FC236}">
                  <a16:creationId xmlns:a16="http://schemas.microsoft.com/office/drawing/2014/main" id="{AEF44F72-BE57-4021-8587-6CA78DFA11FE}"/>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Tree>
    <p:extLst>
      <p:ext uri="{BB962C8B-B14F-4D97-AF65-F5344CB8AC3E}">
        <p14:creationId xmlns:p14="http://schemas.microsoft.com/office/powerpoint/2010/main" val="1018841512"/>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1" y="580363"/>
            <a:ext cx="7647565" cy="1333055"/>
          </a:xfrm>
        </p:spPr>
        <p:txBody>
          <a:bodyPr vert="horz" wrap="square" lIns="0" tIns="0" rIns="0" bIns="0" rtlCol="0" anchor="t" anchorCtr="0">
            <a:normAutofit/>
          </a:bodyPr>
          <a:lstStyle/>
          <a:p>
            <a:pPr>
              <a:lnSpc>
                <a:spcPct val="100000"/>
              </a:lnSpc>
            </a:pPr>
            <a:r>
              <a:rPr lang="en-US" sz="4800">
                <a:solidFill>
                  <a:schemeClr val="tx1">
                    <a:lumMod val="65000"/>
                    <a:lumOff val="35000"/>
                  </a:schemeClr>
                </a:solidFill>
              </a:rPr>
              <a:t>RESEARCH PROBLEM</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5" name="TextBox 4">
            <a:extLst>
              <a:ext uri="{FF2B5EF4-FFF2-40B4-BE49-F238E27FC236}">
                <a16:creationId xmlns:a16="http://schemas.microsoft.com/office/drawing/2014/main" id="{17621892-BD4B-4D91-8F9C-926F9099FB4D}"/>
              </a:ext>
            </a:extLst>
          </p:cNvPr>
          <p:cNvSpPr txBox="1"/>
          <p:nvPr/>
        </p:nvSpPr>
        <p:spPr>
          <a:xfrm>
            <a:off x="831273" y="1808018"/>
            <a:ext cx="8136082" cy="3447098"/>
          </a:xfrm>
          <a:prstGeom prst="rect">
            <a:avLst/>
          </a:prstGeom>
          <a:noFill/>
        </p:spPr>
        <p:txBody>
          <a:bodyPr wrap="square" lIns="91440" tIns="45720" rIns="91440" bIns="45720" rtlCol="0" anchor="t">
            <a:spAutoFit/>
          </a:bodyPr>
          <a:lstStyle/>
          <a:p>
            <a:r>
              <a:rPr lang="en-US" sz="2000">
                <a:cs typeface="Arial"/>
              </a:rPr>
              <a:t>•</a:t>
            </a:r>
            <a:r>
              <a:rPr lang="en-US" sz="2000">
                <a:ea typeface="Cambria"/>
              </a:rPr>
              <a:t>Children with Down Syndrome often face challenges in developing gross motor skills, which are crucial for their overall physical development and daily functioning. </a:t>
            </a:r>
            <a:endParaRPr lang="en-US" sz="2000">
              <a:ea typeface="Source Sans Pro Light"/>
            </a:endParaRPr>
          </a:p>
          <a:p>
            <a:endParaRPr lang="en-US" sz="2000">
              <a:ea typeface="Cambria"/>
              <a:cs typeface="Arial"/>
            </a:endParaRPr>
          </a:p>
          <a:p>
            <a:r>
              <a:rPr lang="en-US" sz="2000">
                <a:cs typeface="Arial"/>
              </a:rPr>
              <a:t>•</a:t>
            </a:r>
            <a:r>
              <a:rPr lang="en-US" sz="2000">
                <a:ea typeface="Cambria"/>
              </a:rPr>
              <a:t>There is a need for a system to assess children with Down Syndrome's gross motor skill level through simple tasks then provide personalized tasks that match their identified skill level ( easy, medium ). </a:t>
            </a:r>
            <a:endParaRPr lang="en-US" sz="2000">
              <a:ea typeface="Source Sans Pro Light"/>
            </a:endParaRPr>
          </a:p>
          <a:p>
            <a:endParaRPr lang="en-US" sz="2000">
              <a:ea typeface="Cambria"/>
              <a:cs typeface="Arial"/>
            </a:endParaRPr>
          </a:p>
          <a:p>
            <a:r>
              <a:rPr lang="en-US" sz="2000">
                <a:cs typeface="Arial"/>
              </a:rPr>
              <a:t>•</a:t>
            </a:r>
            <a:r>
              <a:rPr lang="en-US" sz="2000">
                <a:ea typeface="Cambria"/>
              </a:rPr>
              <a:t>The system should offer continuous and adaptive learning opportunities to enhance these skills effectively.</a:t>
            </a:r>
            <a:endParaRPr lang="en-US" sz="2000"/>
          </a:p>
          <a:p>
            <a:endParaRPr lang="en-US">
              <a:highlight>
                <a:srgbClr val="000080"/>
              </a:highlight>
              <a:latin typeface="Google Sans"/>
            </a:endParaRPr>
          </a:p>
        </p:txBody>
      </p:sp>
      <p:sp>
        <p:nvSpPr>
          <p:cNvPr id="23" name="TextBox 22">
            <a:extLst>
              <a:ext uri="{FF2B5EF4-FFF2-40B4-BE49-F238E27FC236}">
                <a16:creationId xmlns:a16="http://schemas.microsoft.com/office/drawing/2014/main" id="{CC5C58BF-389B-45C2-B827-A51BD5231407}"/>
              </a:ext>
            </a:extLst>
          </p:cNvPr>
          <p:cNvSpPr txBox="1"/>
          <p:nvPr/>
        </p:nvSpPr>
        <p:spPr>
          <a:xfrm>
            <a:off x="831273" y="3090039"/>
            <a:ext cx="8136082" cy="369332"/>
          </a:xfrm>
          <a:prstGeom prst="rect">
            <a:avLst/>
          </a:prstGeom>
          <a:noFill/>
        </p:spPr>
        <p:txBody>
          <a:bodyPr wrap="square" rtlCol="0">
            <a:spAutoFit/>
          </a:bodyPr>
          <a:lstStyle/>
          <a:p>
            <a:endParaRPr lang="en-US"/>
          </a:p>
        </p:txBody>
      </p:sp>
      <p:pic>
        <p:nvPicPr>
          <p:cNvPr id="13" name="Picture 12" descr="A cartoon of a child writing on a piece of paper&#10;&#10;Description automatically generated">
            <a:extLst>
              <a:ext uri="{FF2B5EF4-FFF2-40B4-BE49-F238E27FC236}">
                <a16:creationId xmlns:a16="http://schemas.microsoft.com/office/drawing/2014/main" id="{44B1BA55-1B5B-41B6-8CE3-33E2C05C050B}"/>
              </a:ext>
            </a:extLst>
          </p:cNvPr>
          <p:cNvPicPr>
            <a:picLocks noChangeAspect="1"/>
          </p:cNvPicPr>
          <p:nvPr/>
        </p:nvPicPr>
        <p:blipFill>
          <a:blip r:embed="rId3"/>
          <a:stretch>
            <a:fillRect/>
          </a:stretch>
        </p:blipFill>
        <p:spPr>
          <a:xfrm>
            <a:off x="8543069" y="4078111"/>
            <a:ext cx="2817658" cy="2587457"/>
          </a:xfrm>
          <a:prstGeom prst="rect">
            <a:avLst/>
          </a:prstGeom>
        </p:spPr>
      </p:pic>
      <p:grpSp>
        <p:nvGrpSpPr>
          <p:cNvPr id="7" name="Group 31">
            <a:extLst>
              <a:ext uri="{FF2B5EF4-FFF2-40B4-BE49-F238E27FC236}">
                <a16:creationId xmlns:a16="http://schemas.microsoft.com/office/drawing/2014/main" id="{51AC02C3-CEED-4B10-A9F2-4835B874518D}"/>
              </a:ext>
            </a:extLst>
          </p:cNvPr>
          <p:cNvGrpSpPr/>
          <p:nvPr/>
        </p:nvGrpSpPr>
        <p:grpSpPr>
          <a:xfrm>
            <a:off x="266217" y="6398267"/>
            <a:ext cx="6064540" cy="887359"/>
            <a:chOff x="0" y="158808"/>
            <a:chExt cx="8156600" cy="1324251"/>
          </a:xfrm>
        </p:grpSpPr>
        <p:sp>
          <p:nvSpPr>
            <p:cNvPr id="8" name="TextBox 33">
              <a:extLst>
                <a:ext uri="{FF2B5EF4-FFF2-40B4-BE49-F238E27FC236}">
                  <a16:creationId xmlns:a16="http://schemas.microsoft.com/office/drawing/2014/main" id="{7E8517E0-B472-4509-9C72-78B8053DBD23}"/>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IT21338120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9" name="TextBox 34">
              <a:extLst>
                <a:ext uri="{FF2B5EF4-FFF2-40B4-BE49-F238E27FC236}">
                  <a16:creationId xmlns:a16="http://schemas.microsoft.com/office/drawing/2014/main" id="{EA84EA5B-FD3A-4B65-BF81-4248B16892F3}"/>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Wijesinghe S.A.A.K </a:t>
              </a:r>
              <a:r>
                <a:rPr lang="en-US">
                  <a:solidFill>
                    <a:schemeClr val="tx2">
                      <a:lumMod val="60000"/>
                      <a:lumOff val="40000"/>
                    </a:schemeClr>
                  </a:solidFill>
                  <a:latin typeface="Open Sans"/>
                  <a:ea typeface="Open Sans"/>
                  <a:cs typeface="Open Sans"/>
                  <a:sym typeface="Open Sans"/>
                </a:rPr>
                <a:t>|</a:t>
              </a:r>
            </a:p>
          </p:txBody>
        </p:sp>
        <p:sp>
          <p:nvSpPr>
            <p:cNvPr id="10" name="TextBox 35">
              <a:extLst>
                <a:ext uri="{FF2B5EF4-FFF2-40B4-BE49-F238E27FC236}">
                  <a16:creationId xmlns:a16="http://schemas.microsoft.com/office/drawing/2014/main" id="{A1A116B6-28BD-4260-8199-D2FC048AB295}"/>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Tree>
    <p:extLst>
      <p:ext uri="{BB962C8B-B14F-4D97-AF65-F5344CB8AC3E}">
        <p14:creationId xmlns:p14="http://schemas.microsoft.com/office/powerpoint/2010/main" val="1578708736"/>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2" y="580363"/>
            <a:ext cx="5437188" cy="1333055"/>
          </a:xfrm>
        </p:spPr>
        <p:txBody>
          <a:bodyPr vert="horz" wrap="square" lIns="0" tIns="0" rIns="0" bIns="0" rtlCol="0" anchor="t" anchorCtr="0">
            <a:normAutofit/>
          </a:bodyPr>
          <a:lstStyle/>
          <a:p>
            <a:pPr>
              <a:lnSpc>
                <a:spcPct val="100000"/>
              </a:lnSpc>
            </a:pPr>
            <a:r>
              <a:rPr lang="en-US" sz="4800">
                <a:solidFill>
                  <a:schemeClr val="tx1">
                    <a:lumMod val="65000"/>
                    <a:lumOff val="35000"/>
                  </a:schemeClr>
                </a:solidFill>
              </a:rPr>
              <a:t>SUB OBJECTIVE </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5" name="TextBox 4">
            <a:extLst>
              <a:ext uri="{FF2B5EF4-FFF2-40B4-BE49-F238E27FC236}">
                <a16:creationId xmlns:a16="http://schemas.microsoft.com/office/drawing/2014/main" id="{45F352B7-1344-48C1-89B0-E045CD2E1B00}"/>
              </a:ext>
            </a:extLst>
          </p:cNvPr>
          <p:cNvSpPr txBox="1"/>
          <p:nvPr/>
        </p:nvSpPr>
        <p:spPr>
          <a:xfrm>
            <a:off x="613345" y="2275609"/>
            <a:ext cx="11023724" cy="3447098"/>
          </a:xfrm>
          <a:prstGeom prst="rect">
            <a:avLst/>
          </a:prstGeom>
          <a:noFill/>
        </p:spPr>
        <p:txBody>
          <a:bodyPr wrap="square" lIns="91440" tIns="45720" rIns="91440" bIns="45720" rtlCol="0" anchor="t">
            <a:spAutoFit/>
          </a:bodyPr>
          <a:lstStyle/>
          <a:p>
            <a:pPr marL="285750" indent="-285750">
              <a:buFont typeface="Arial"/>
              <a:buChar char="•"/>
            </a:pPr>
            <a:r>
              <a:rPr lang="en-US" sz="2000">
                <a:ea typeface="Cambria"/>
              </a:rPr>
              <a:t>Initial Skill Assessment: The initial task is clear and easy for children with Down Syndrome to understand and perform</a:t>
            </a:r>
            <a:endParaRPr lang="en-US" sz="2000">
              <a:ea typeface="Source Sans Pro Light"/>
            </a:endParaRPr>
          </a:p>
          <a:p>
            <a:pPr marL="285750" indent="-285750">
              <a:buFont typeface="Arial"/>
              <a:buChar char="•"/>
            </a:pPr>
            <a:endParaRPr lang="en-US" sz="2000">
              <a:ea typeface="Source Sans Pro Light"/>
              <a:cs typeface="Arial"/>
            </a:endParaRPr>
          </a:p>
          <a:p>
            <a:pPr marL="285750" indent="-285750">
              <a:buFont typeface="Arial"/>
              <a:buChar char="•"/>
            </a:pPr>
            <a:r>
              <a:rPr lang="en-US" sz="2000">
                <a:ea typeface="Cambria"/>
              </a:rPr>
              <a:t>Task Recognition Model: Implementing model that can analyze and compare the child’s performance with predefined skill levels </a:t>
            </a:r>
            <a:endParaRPr lang="en-US" sz="2000">
              <a:ea typeface="Source Sans Pro Light"/>
            </a:endParaRPr>
          </a:p>
          <a:p>
            <a:endParaRPr lang="en-US" sz="2000">
              <a:ea typeface="Source Sans Pro Light"/>
              <a:cs typeface="Arial"/>
            </a:endParaRPr>
          </a:p>
          <a:p>
            <a:pPr marL="285750" indent="-285750">
              <a:buFont typeface="Arial"/>
              <a:buChar char="•"/>
            </a:pPr>
            <a:r>
              <a:rPr lang="en-US" sz="2000">
                <a:ea typeface="Cambria"/>
              </a:rPr>
              <a:t>Personalized Task Recognition: Give tasks based on the child’s assessed skill level ( easy, medium )</a:t>
            </a:r>
            <a:endParaRPr lang="en-US" sz="2000">
              <a:ea typeface="Source Sans Pro Light"/>
            </a:endParaRPr>
          </a:p>
          <a:p>
            <a:endParaRPr lang="en-US" sz="2000">
              <a:ea typeface="Source Sans Pro Light"/>
              <a:cs typeface="Arial"/>
            </a:endParaRPr>
          </a:p>
          <a:p>
            <a:pPr marL="285750" indent="-285750">
              <a:buFont typeface="Arial"/>
              <a:buChar char="•"/>
            </a:pPr>
            <a:r>
              <a:rPr lang="en-US" sz="2000">
                <a:ea typeface="Cambria"/>
              </a:rPr>
              <a:t>Feedback Mechanism: Ensure the system delivers immediate and constructive feedback on the child’s performance </a:t>
            </a:r>
            <a:endParaRPr lang="en-US" sz="2000">
              <a:ea typeface="Source Sans Pro Light"/>
            </a:endParaRPr>
          </a:p>
          <a:p>
            <a:endParaRPr lang="en-US">
              <a:ea typeface="Source Sans Pro Light"/>
            </a:endParaRPr>
          </a:p>
        </p:txBody>
      </p:sp>
      <p:sp>
        <p:nvSpPr>
          <p:cNvPr id="12" name="TextBox 11">
            <a:extLst>
              <a:ext uri="{FF2B5EF4-FFF2-40B4-BE49-F238E27FC236}">
                <a16:creationId xmlns:a16="http://schemas.microsoft.com/office/drawing/2014/main" id="{293D8989-FD49-4DC8-9A05-C8DDD98A9951}"/>
              </a:ext>
            </a:extLst>
          </p:cNvPr>
          <p:cNvSpPr txBox="1"/>
          <p:nvPr/>
        </p:nvSpPr>
        <p:spPr>
          <a:xfrm>
            <a:off x="550862" y="4120726"/>
            <a:ext cx="9767455" cy="369332"/>
          </a:xfrm>
          <a:prstGeom prst="rect">
            <a:avLst/>
          </a:prstGeom>
          <a:noFill/>
        </p:spPr>
        <p:txBody>
          <a:bodyPr wrap="square" lIns="91440" tIns="45720" rIns="91440" bIns="45720" rtlCol="0" anchor="t">
            <a:spAutoFit/>
          </a:bodyPr>
          <a:lstStyle/>
          <a:p>
            <a:r>
              <a:rPr lang="en-US"/>
              <a:t> </a:t>
            </a:r>
          </a:p>
        </p:txBody>
      </p:sp>
      <p:grpSp>
        <p:nvGrpSpPr>
          <p:cNvPr id="6" name="Group 31">
            <a:extLst>
              <a:ext uri="{FF2B5EF4-FFF2-40B4-BE49-F238E27FC236}">
                <a16:creationId xmlns:a16="http://schemas.microsoft.com/office/drawing/2014/main" id="{78949CFF-4504-4003-8301-2D59EE84FFCE}"/>
              </a:ext>
            </a:extLst>
          </p:cNvPr>
          <p:cNvGrpSpPr/>
          <p:nvPr/>
        </p:nvGrpSpPr>
        <p:grpSpPr>
          <a:xfrm>
            <a:off x="266217" y="6398267"/>
            <a:ext cx="6064540" cy="887359"/>
            <a:chOff x="0" y="158808"/>
            <a:chExt cx="8156600" cy="1324251"/>
          </a:xfrm>
        </p:grpSpPr>
        <p:sp>
          <p:nvSpPr>
            <p:cNvPr id="7" name="TextBox 33">
              <a:extLst>
                <a:ext uri="{FF2B5EF4-FFF2-40B4-BE49-F238E27FC236}">
                  <a16:creationId xmlns:a16="http://schemas.microsoft.com/office/drawing/2014/main" id="{775E8674-77A2-4FCF-976C-BBA3DEE94037}"/>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IT21338120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8" name="TextBox 34">
              <a:extLst>
                <a:ext uri="{FF2B5EF4-FFF2-40B4-BE49-F238E27FC236}">
                  <a16:creationId xmlns:a16="http://schemas.microsoft.com/office/drawing/2014/main" id="{C2919C5D-C4CC-4EFB-89AB-BA2435D1955D}"/>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Wijesinghe S.A.A.K </a:t>
              </a:r>
              <a:r>
                <a:rPr lang="en-US">
                  <a:solidFill>
                    <a:schemeClr val="tx2">
                      <a:lumMod val="60000"/>
                      <a:lumOff val="40000"/>
                    </a:schemeClr>
                  </a:solidFill>
                  <a:latin typeface="Open Sans"/>
                  <a:ea typeface="Open Sans"/>
                  <a:cs typeface="Open Sans"/>
                  <a:sym typeface="Open Sans"/>
                </a:rPr>
                <a:t>|</a:t>
              </a:r>
            </a:p>
          </p:txBody>
        </p:sp>
        <p:sp>
          <p:nvSpPr>
            <p:cNvPr id="9" name="TextBox 35">
              <a:extLst>
                <a:ext uri="{FF2B5EF4-FFF2-40B4-BE49-F238E27FC236}">
                  <a16:creationId xmlns:a16="http://schemas.microsoft.com/office/drawing/2014/main" id="{733C7336-4A5A-480A-AAC4-78595DE9F293}"/>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Tree>
    <p:extLst>
      <p:ext uri="{BB962C8B-B14F-4D97-AF65-F5344CB8AC3E}">
        <p14:creationId xmlns:p14="http://schemas.microsoft.com/office/powerpoint/2010/main" val="3573162424"/>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4" name="Title 1">
            <a:extLst>
              <a:ext uri="{FF2B5EF4-FFF2-40B4-BE49-F238E27FC236}">
                <a16:creationId xmlns:a16="http://schemas.microsoft.com/office/drawing/2014/main" id="{EA6AC440-1D72-46D5-BEB6-7727BEFEECBA}"/>
              </a:ext>
            </a:extLst>
          </p:cNvPr>
          <p:cNvSpPr>
            <a:spLocks noGrp="1"/>
          </p:cNvSpPr>
          <p:nvPr>
            <p:ph type="title"/>
          </p:nvPr>
        </p:nvSpPr>
        <p:spPr>
          <a:xfrm>
            <a:off x="304800" y="304800"/>
            <a:ext cx="11684000" cy="792162"/>
          </a:xfrm>
        </p:spPr>
        <p:txBody>
          <a:bodyPr/>
          <a:lstStyle/>
          <a:p>
            <a:r>
              <a:rPr lang="en-US">
                <a:solidFill>
                  <a:schemeClr val="tx1">
                    <a:lumMod val="65000"/>
                    <a:lumOff val="35000"/>
                  </a:schemeClr>
                </a:solidFill>
              </a:rPr>
              <a:t>System Overview</a:t>
            </a:r>
          </a:p>
        </p:txBody>
      </p:sp>
      <p:pic>
        <p:nvPicPr>
          <p:cNvPr id="2" name="Picture 1" descr="A diagram of a child&amp;#39;s life cycle&#10;&#10;Description automatically generated">
            <a:extLst>
              <a:ext uri="{FF2B5EF4-FFF2-40B4-BE49-F238E27FC236}">
                <a16:creationId xmlns:a16="http://schemas.microsoft.com/office/drawing/2014/main" id="{47CC3AA3-8FF8-7707-69BE-6E5B6DA6A1B0}"/>
              </a:ext>
            </a:extLst>
          </p:cNvPr>
          <p:cNvPicPr>
            <a:picLocks noChangeAspect="1"/>
          </p:cNvPicPr>
          <p:nvPr/>
        </p:nvPicPr>
        <p:blipFill>
          <a:blip r:embed="rId3"/>
          <a:stretch>
            <a:fillRect/>
          </a:stretch>
        </p:blipFill>
        <p:spPr>
          <a:xfrm>
            <a:off x="1739661" y="1426953"/>
            <a:ext cx="8209471" cy="4981754"/>
          </a:xfrm>
          <a:prstGeom prst="rect">
            <a:avLst/>
          </a:prstGeom>
        </p:spPr>
      </p:pic>
      <p:grpSp>
        <p:nvGrpSpPr>
          <p:cNvPr id="5" name="Group 31">
            <a:extLst>
              <a:ext uri="{FF2B5EF4-FFF2-40B4-BE49-F238E27FC236}">
                <a16:creationId xmlns:a16="http://schemas.microsoft.com/office/drawing/2014/main" id="{E69C750A-ED93-40E6-9094-AF53B99AE4AB}"/>
              </a:ext>
            </a:extLst>
          </p:cNvPr>
          <p:cNvGrpSpPr/>
          <p:nvPr/>
        </p:nvGrpSpPr>
        <p:grpSpPr>
          <a:xfrm>
            <a:off x="266217" y="6398267"/>
            <a:ext cx="6064540" cy="887359"/>
            <a:chOff x="0" y="158808"/>
            <a:chExt cx="8156600" cy="1324251"/>
          </a:xfrm>
        </p:grpSpPr>
        <p:sp>
          <p:nvSpPr>
            <p:cNvPr id="6" name="TextBox 33">
              <a:extLst>
                <a:ext uri="{FF2B5EF4-FFF2-40B4-BE49-F238E27FC236}">
                  <a16:creationId xmlns:a16="http://schemas.microsoft.com/office/drawing/2014/main" id="{E8754595-4C5A-4899-BC19-7FBABAEA05E7}"/>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IT21338120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7" name="TextBox 34">
              <a:extLst>
                <a:ext uri="{FF2B5EF4-FFF2-40B4-BE49-F238E27FC236}">
                  <a16:creationId xmlns:a16="http://schemas.microsoft.com/office/drawing/2014/main" id="{D6D0E41A-B321-43C9-8D8D-003500A0CD30}"/>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Wijesinghe S.A.A.K </a:t>
              </a:r>
              <a:r>
                <a:rPr lang="en-US">
                  <a:solidFill>
                    <a:schemeClr val="tx2">
                      <a:lumMod val="60000"/>
                      <a:lumOff val="40000"/>
                    </a:schemeClr>
                  </a:solidFill>
                  <a:latin typeface="Open Sans"/>
                  <a:ea typeface="Open Sans"/>
                  <a:cs typeface="Open Sans"/>
                  <a:sym typeface="Open Sans"/>
                </a:rPr>
                <a:t>|</a:t>
              </a:r>
            </a:p>
          </p:txBody>
        </p:sp>
        <p:sp>
          <p:nvSpPr>
            <p:cNvPr id="8" name="TextBox 35">
              <a:extLst>
                <a:ext uri="{FF2B5EF4-FFF2-40B4-BE49-F238E27FC236}">
                  <a16:creationId xmlns:a16="http://schemas.microsoft.com/office/drawing/2014/main" id="{8ADE2B74-8390-4F83-9184-38E5BE9E4457}"/>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spTree>
    <p:extLst>
      <p:ext uri="{BB962C8B-B14F-4D97-AF65-F5344CB8AC3E}">
        <p14:creationId xmlns:p14="http://schemas.microsoft.com/office/powerpoint/2010/main" val="3200150639"/>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4" name="Title 1">
            <a:extLst>
              <a:ext uri="{FF2B5EF4-FFF2-40B4-BE49-F238E27FC236}">
                <a16:creationId xmlns:a16="http://schemas.microsoft.com/office/drawing/2014/main" id="{EA6AC440-1D72-46D5-BEB6-7727BEFEECBA}"/>
              </a:ext>
            </a:extLst>
          </p:cNvPr>
          <p:cNvSpPr>
            <a:spLocks noGrp="1"/>
          </p:cNvSpPr>
          <p:nvPr>
            <p:ph type="title"/>
          </p:nvPr>
        </p:nvSpPr>
        <p:spPr>
          <a:xfrm>
            <a:off x="304800" y="304800"/>
            <a:ext cx="11684000" cy="792162"/>
          </a:xfrm>
        </p:spPr>
        <p:txBody>
          <a:bodyPr/>
          <a:lstStyle/>
          <a:p>
            <a:r>
              <a:rPr lang="en-US">
                <a:solidFill>
                  <a:schemeClr val="tx1">
                    <a:lumMod val="65000"/>
                    <a:lumOff val="35000"/>
                  </a:schemeClr>
                </a:solidFill>
              </a:rPr>
              <a:t>Model </a:t>
            </a:r>
          </a:p>
        </p:txBody>
      </p:sp>
      <p:grpSp>
        <p:nvGrpSpPr>
          <p:cNvPr id="5" name="Group 31">
            <a:extLst>
              <a:ext uri="{FF2B5EF4-FFF2-40B4-BE49-F238E27FC236}">
                <a16:creationId xmlns:a16="http://schemas.microsoft.com/office/drawing/2014/main" id="{E69C750A-ED93-40E6-9094-AF53B99AE4AB}"/>
              </a:ext>
            </a:extLst>
          </p:cNvPr>
          <p:cNvGrpSpPr/>
          <p:nvPr/>
        </p:nvGrpSpPr>
        <p:grpSpPr>
          <a:xfrm>
            <a:off x="266217" y="6398267"/>
            <a:ext cx="6064540" cy="887359"/>
            <a:chOff x="0" y="158808"/>
            <a:chExt cx="8156600" cy="1324251"/>
          </a:xfrm>
        </p:grpSpPr>
        <p:sp>
          <p:nvSpPr>
            <p:cNvPr id="6" name="TextBox 33">
              <a:extLst>
                <a:ext uri="{FF2B5EF4-FFF2-40B4-BE49-F238E27FC236}">
                  <a16:creationId xmlns:a16="http://schemas.microsoft.com/office/drawing/2014/main" id="{E8754595-4C5A-4899-BC19-7FBABAEA05E7}"/>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IT21338120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7" name="TextBox 34">
              <a:extLst>
                <a:ext uri="{FF2B5EF4-FFF2-40B4-BE49-F238E27FC236}">
                  <a16:creationId xmlns:a16="http://schemas.microsoft.com/office/drawing/2014/main" id="{D6D0E41A-B321-43C9-8D8D-003500A0CD30}"/>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Wijesinghe S.A.A.K </a:t>
              </a:r>
              <a:r>
                <a:rPr lang="en-US">
                  <a:solidFill>
                    <a:schemeClr val="tx2">
                      <a:lumMod val="60000"/>
                      <a:lumOff val="40000"/>
                    </a:schemeClr>
                  </a:solidFill>
                  <a:latin typeface="Open Sans"/>
                  <a:ea typeface="Open Sans"/>
                  <a:cs typeface="Open Sans"/>
                  <a:sym typeface="Open Sans"/>
                </a:rPr>
                <a:t>|</a:t>
              </a:r>
            </a:p>
          </p:txBody>
        </p:sp>
        <p:sp>
          <p:nvSpPr>
            <p:cNvPr id="8" name="TextBox 35">
              <a:extLst>
                <a:ext uri="{FF2B5EF4-FFF2-40B4-BE49-F238E27FC236}">
                  <a16:creationId xmlns:a16="http://schemas.microsoft.com/office/drawing/2014/main" id="{8ADE2B74-8390-4F83-9184-38E5BE9E4457}"/>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9" name="Picture 8" descr="A screenshot of a computer program&#10;&#10;Description automatically generated">
            <a:extLst>
              <a:ext uri="{FF2B5EF4-FFF2-40B4-BE49-F238E27FC236}">
                <a16:creationId xmlns:a16="http://schemas.microsoft.com/office/drawing/2014/main" id="{D341D545-A217-6EE3-70AD-7B692B752B6A}"/>
              </a:ext>
            </a:extLst>
          </p:cNvPr>
          <p:cNvPicPr>
            <a:picLocks noChangeAspect="1"/>
          </p:cNvPicPr>
          <p:nvPr/>
        </p:nvPicPr>
        <p:blipFill>
          <a:blip r:embed="rId3"/>
          <a:stretch>
            <a:fillRect/>
          </a:stretch>
        </p:blipFill>
        <p:spPr>
          <a:xfrm>
            <a:off x="313765" y="1517784"/>
            <a:ext cx="11676530" cy="3374196"/>
          </a:xfrm>
          <a:prstGeom prst="rect">
            <a:avLst/>
          </a:prstGeom>
        </p:spPr>
      </p:pic>
    </p:spTree>
    <p:extLst>
      <p:ext uri="{BB962C8B-B14F-4D97-AF65-F5344CB8AC3E}">
        <p14:creationId xmlns:p14="http://schemas.microsoft.com/office/powerpoint/2010/main" val="2482052024"/>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4" name="Title 1">
            <a:extLst>
              <a:ext uri="{FF2B5EF4-FFF2-40B4-BE49-F238E27FC236}">
                <a16:creationId xmlns:a16="http://schemas.microsoft.com/office/drawing/2014/main" id="{EA6AC440-1D72-46D5-BEB6-7727BEFEECBA}"/>
              </a:ext>
            </a:extLst>
          </p:cNvPr>
          <p:cNvSpPr>
            <a:spLocks noGrp="1"/>
          </p:cNvSpPr>
          <p:nvPr>
            <p:ph type="title"/>
          </p:nvPr>
        </p:nvSpPr>
        <p:spPr>
          <a:xfrm>
            <a:off x="304800" y="304800"/>
            <a:ext cx="11684000" cy="792162"/>
          </a:xfrm>
        </p:spPr>
        <p:txBody>
          <a:bodyPr/>
          <a:lstStyle/>
          <a:p>
            <a:r>
              <a:rPr lang="en-US">
                <a:solidFill>
                  <a:schemeClr val="tx1">
                    <a:lumMod val="65000"/>
                    <a:lumOff val="35000"/>
                  </a:schemeClr>
                </a:solidFill>
              </a:rPr>
              <a:t>Summary of the Model</a:t>
            </a:r>
          </a:p>
        </p:txBody>
      </p:sp>
      <p:grpSp>
        <p:nvGrpSpPr>
          <p:cNvPr id="5" name="Group 31">
            <a:extLst>
              <a:ext uri="{FF2B5EF4-FFF2-40B4-BE49-F238E27FC236}">
                <a16:creationId xmlns:a16="http://schemas.microsoft.com/office/drawing/2014/main" id="{E69C750A-ED93-40E6-9094-AF53B99AE4AB}"/>
              </a:ext>
            </a:extLst>
          </p:cNvPr>
          <p:cNvGrpSpPr/>
          <p:nvPr/>
        </p:nvGrpSpPr>
        <p:grpSpPr>
          <a:xfrm>
            <a:off x="266217" y="6398267"/>
            <a:ext cx="6064540" cy="887359"/>
            <a:chOff x="0" y="158808"/>
            <a:chExt cx="8156600" cy="1324251"/>
          </a:xfrm>
        </p:grpSpPr>
        <p:sp>
          <p:nvSpPr>
            <p:cNvPr id="6" name="TextBox 33">
              <a:extLst>
                <a:ext uri="{FF2B5EF4-FFF2-40B4-BE49-F238E27FC236}">
                  <a16:creationId xmlns:a16="http://schemas.microsoft.com/office/drawing/2014/main" id="{E8754595-4C5A-4899-BC19-7FBABAEA05E7}"/>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IT21338120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7" name="TextBox 34">
              <a:extLst>
                <a:ext uri="{FF2B5EF4-FFF2-40B4-BE49-F238E27FC236}">
                  <a16:creationId xmlns:a16="http://schemas.microsoft.com/office/drawing/2014/main" id="{D6D0E41A-B321-43C9-8D8D-003500A0CD30}"/>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Wijesinghe S.A.A.K </a:t>
              </a:r>
              <a:r>
                <a:rPr lang="en-US">
                  <a:solidFill>
                    <a:schemeClr val="tx2">
                      <a:lumMod val="60000"/>
                      <a:lumOff val="40000"/>
                    </a:schemeClr>
                  </a:solidFill>
                  <a:latin typeface="Open Sans"/>
                  <a:ea typeface="Open Sans"/>
                  <a:cs typeface="Open Sans"/>
                  <a:sym typeface="Open Sans"/>
                </a:rPr>
                <a:t>|</a:t>
              </a:r>
            </a:p>
          </p:txBody>
        </p:sp>
        <p:sp>
          <p:nvSpPr>
            <p:cNvPr id="8" name="TextBox 35">
              <a:extLst>
                <a:ext uri="{FF2B5EF4-FFF2-40B4-BE49-F238E27FC236}">
                  <a16:creationId xmlns:a16="http://schemas.microsoft.com/office/drawing/2014/main" id="{8ADE2B74-8390-4F83-9184-38E5BE9E4457}"/>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2" name="Picture 1" descr="A screenshot of a computer program&#10;&#10;Description automatically generated">
            <a:extLst>
              <a:ext uri="{FF2B5EF4-FFF2-40B4-BE49-F238E27FC236}">
                <a16:creationId xmlns:a16="http://schemas.microsoft.com/office/drawing/2014/main" id="{B672C470-E858-AFAD-CC98-63977DA98CAF}"/>
              </a:ext>
            </a:extLst>
          </p:cNvPr>
          <p:cNvPicPr>
            <a:picLocks noChangeAspect="1"/>
          </p:cNvPicPr>
          <p:nvPr/>
        </p:nvPicPr>
        <p:blipFill>
          <a:blip r:embed="rId3"/>
          <a:stretch>
            <a:fillRect/>
          </a:stretch>
        </p:blipFill>
        <p:spPr>
          <a:xfrm>
            <a:off x="2257425" y="1347788"/>
            <a:ext cx="7677150" cy="4162425"/>
          </a:xfrm>
          <a:prstGeom prst="rect">
            <a:avLst/>
          </a:prstGeom>
        </p:spPr>
      </p:pic>
    </p:spTree>
    <p:extLst>
      <p:ext uri="{BB962C8B-B14F-4D97-AF65-F5344CB8AC3E}">
        <p14:creationId xmlns:p14="http://schemas.microsoft.com/office/powerpoint/2010/main" val="570233214"/>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4" name="Title 1">
            <a:extLst>
              <a:ext uri="{FF2B5EF4-FFF2-40B4-BE49-F238E27FC236}">
                <a16:creationId xmlns:a16="http://schemas.microsoft.com/office/drawing/2014/main" id="{EA6AC440-1D72-46D5-BEB6-7727BEFEECBA}"/>
              </a:ext>
            </a:extLst>
          </p:cNvPr>
          <p:cNvSpPr>
            <a:spLocks noGrp="1"/>
          </p:cNvSpPr>
          <p:nvPr>
            <p:ph type="title"/>
          </p:nvPr>
        </p:nvSpPr>
        <p:spPr>
          <a:xfrm>
            <a:off x="304800" y="304800"/>
            <a:ext cx="11684000" cy="792162"/>
          </a:xfrm>
        </p:spPr>
        <p:txBody>
          <a:bodyPr/>
          <a:lstStyle/>
          <a:p>
            <a:r>
              <a:rPr lang="en-US">
                <a:solidFill>
                  <a:schemeClr val="tx1">
                    <a:lumMod val="65000"/>
                    <a:lumOff val="35000"/>
                  </a:schemeClr>
                </a:solidFill>
              </a:rPr>
              <a:t>Model Accuracy </a:t>
            </a:r>
          </a:p>
        </p:txBody>
      </p:sp>
      <p:grpSp>
        <p:nvGrpSpPr>
          <p:cNvPr id="5" name="Group 31">
            <a:extLst>
              <a:ext uri="{FF2B5EF4-FFF2-40B4-BE49-F238E27FC236}">
                <a16:creationId xmlns:a16="http://schemas.microsoft.com/office/drawing/2014/main" id="{E69C750A-ED93-40E6-9094-AF53B99AE4AB}"/>
              </a:ext>
            </a:extLst>
          </p:cNvPr>
          <p:cNvGrpSpPr/>
          <p:nvPr/>
        </p:nvGrpSpPr>
        <p:grpSpPr>
          <a:xfrm>
            <a:off x="266217" y="6398267"/>
            <a:ext cx="6064540" cy="887359"/>
            <a:chOff x="0" y="158808"/>
            <a:chExt cx="8156600" cy="1324251"/>
          </a:xfrm>
        </p:grpSpPr>
        <p:sp>
          <p:nvSpPr>
            <p:cNvPr id="6" name="TextBox 33">
              <a:extLst>
                <a:ext uri="{FF2B5EF4-FFF2-40B4-BE49-F238E27FC236}">
                  <a16:creationId xmlns:a16="http://schemas.microsoft.com/office/drawing/2014/main" id="{E8754595-4C5A-4899-BC19-7FBABAEA05E7}"/>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IT21338120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7" name="TextBox 34">
              <a:extLst>
                <a:ext uri="{FF2B5EF4-FFF2-40B4-BE49-F238E27FC236}">
                  <a16:creationId xmlns:a16="http://schemas.microsoft.com/office/drawing/2014/main" id="{D6D0E41A-B321-43C9-8D8D-003500A0CD30}"/>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Wijesinghe S.A.A.K </a:t>
              </a:r>
              <a:r>
                <a:rPr lang="en-US">
                  <a:solidFill>
                    <a:schemeClr val="tx2">
                      <a:lumMod val="60000"/>
                      <a:lumOff val="40000"/>
                    </a:schemeClr>
                  </a:solidFill>
                  <a:latin typeface="Open Sans"/>
                  <a:ea typeface="Open Sans"/>
                  <a:cs typeface="Open Sans"/>
                  <a:sym typeface="Open Sans"/>
                </a:rPr>
                <a:t>|</a:t>
              </a:r>
            </a:p>
          </p:txBody>
        </p:sp>
        <p:sp>
          <p:nvSpPr>
            <p:cNvPr id="8" name="TextBox 35">
              <a:extLst>
                <a:ext uri="{FF2B5EF4-FFF2-40B4-BE49-F238E27FC236}">
                  <a16:creationId xmlns:a16="http://schemas.microsoft.com/office/drawing/2014/main" id="{8ADE2B74-8390-4F83-9184-38E5BE9E4457}"/>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9" name="Picture 8">
            <a:extLst>
              <a:ext uri="{FF2B5EF4-FFF2-40B4-BE49-F238E27FC236}">
                <a16:creationId xmlns:a16="http://schemas.microsoft.com/office/drawing/2014/main" id="{1BC58C89-C957-A537-849E-A73615D8653F}"/>
              </a:ext>
            </a:extLst>
          </p:cNvPr>
          <p:cNvPicPr>
            <a:picLocks noChangeAspect="1"/>
          </p:cNvPicPr>
          <p:nvPr/>
        </p:nvPicPr>
        <p:blipFill>
          <a:blip r:embed="rId3"/>
          <a:stretch>
            <a:fillRect/>
          </a:stretch>
        </p:blipFill>
        <p:spPr>
          <a:xfrm>
            <a:off x="2819400" y="885190"/>
            <a:ext cx="6553200" cy="5067300"/>
          </a:xfrm>
          <a:prstGeom prst="rect">
            <a:avLst/>
          </a:prstGeom>
        </p:spPr>
      </p:pic>
    </p:spTree>
    <p:extLst>
      <p:ext uri="{BB962C8B-B14F-4D97-AF65-F5344CB8AC3E}">
        <p14:creationId xmlns:p14="http://schemas.microsoft.com/office/powerpoint/2010/main" val="1507318244"/>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4" name="Title 1">
            <a:extLst>
              <a:ext uri="{FF2B5EF4-FFF2-40B4-BE49-F238E27FC236}">
                <a16:creationId xmlns:a16="http://schemas.microsoft.com/office/drawing/2014/main" id="{EA6AC440-1D72-46D5-BEB6-7727BEFEECBA}"/>
              </a:ext>
            </a:extLst>
          </p:cNvPr>
          <p:cNvSpPr>
            <a:spLocks noGrp="1"/>
          </p:cNvSpPr>
          <p:nvPr>
            <p:ph type="title"/>
          </p:nvPr>
        </p:nvSpPr>
        <p:spPr>
          <a:xfrm>
            <a:off x="304800" y="304800"/>
            <a:ext cx="11684000" cy="792162"/>
          </a:xfrm>
        </p:spPr>
        <p:txBody>
          <a:bodyPr/>
          <a:lstStyle/>
          <a:p>
            <a:r>
              <a:rPr lang="en-GB">
                <a:solidFill>
                  <a:schemeClr val="tx1">
                    <a:lumMod val="65000"/>
                    <a:lumOff val="35000"/>
                  </a:schemeClr>
                </a:solidFill>
              </a:rPr>
              <a:t>UI/UX</a:t>
            </a:r>
            <a:endParaRPr lang="en-US">
              <a:solidFill>
                <a:schemeClr val="tx1">
                  <a:lumMod val="65000"/>
                  <a:lumOff val="35000"/>
                </a:schemeClr>
              </a:solidFill>
            </a:endParaRPr>
          </a:p>
        </p:txBody>
      </p:sp>
      <p:grpSp>
        <p:nvGrpSpPr>
          <p:cNvPr id="5" name="Group 31">
            <a:extLst>
              <a:ext uri="{FF2B5EF4-FFF2-40B4-BE49-F238E27FC236}">
                <a16:creationId xmlns:a16="http://schemas.microsoft.com/office/drawing/2014/main" id="{E69C750A-ED93-40E6-9094-AF53B99AE4AB}"/>
              </a:ext>
            </a:extLst>
          </p:cNvPr>
          <p:cNvGrpSpPr/>
          <p:nvPr/>
        </p:nvGrpSpPr>
        <p:grpSpPr>
          <a:xfrm>
            <a:off x="266217" y="6398267"/>
            <a:ext cx="6064540" cy="887359"/>
            <a:chOff x="0" y="158808"/>
            <a:chExt cx="8156600" cy="1324251"/>
          </a:xfrm>
        </p:grpSpPr>
        <p:sp>
          <p:nvSpPr>
            <p:cNvPr id="6" name="TextBox 33">
              <a:extLst>
                <a:ext uri="{FF2B5EF4-FFF2-40B4-BE49-F238E27FC236}">
                  <a16:creationId xmlns:a16="http://schemas.microsoft.com/office/drawing/2014/main" id="{E8754595-4C5A-4899-BC19-7FBABAEA05E7}"/>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IT21338120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7" name="TextBox 34">
              <a:extLst>
                <a:ext uri="{FF2B5EF4-FFF2-40B4-BE49-F238E27FC236}">
                  <a16:creationId xmlns:a16="http://schemas.microsoft.com/office/drawing/2014/main" id="{D6D0E41A-B321-43C9-8D8D-003500A0CD30}"/>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Wijesinghe S.A.A.K </a:t>
              </a:r>
              <a:r>
                <a:rPr lang="en-US">
                  <a:solidFill>
                    <a:schemeClr val="tx2">
                      <a:lumMod val="60000"/>
                      <a:lumOff val="40000"/>
                    </a:schemeClr>
                  </a:solidFill>
                  <a:latin typeface="Open Sans"/>
                  <a:ea typeface="Open Sans"/>
                  <a:cs typeface="Open Sans"/>
                  <a:sym typeface="Open Sans"/>
                </a:rPr>
                <a:t>|</a:t>
              </a:r>
            </a:p>
          </p:txBody>
        </p:sp>
        <p:sp>
          <p:nvSpPr>
            <p:cNvPr id="8" name="TextBox 35">
              <a:extLst>
                <a:ext uri="{FF2B5EF4-FFF2-40B4-BE49-F238E27FC236}">
                  <a16:creationId xmlns:a16="http://schemas.microsoft.com/office/drawing/2014/main" id="{8ADE2B74-8390-4F83-9184-38E5BE9E4457}"/>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2" name="Picture 1" descr="A screenshot of a computer&#10;&#10;Description automatically generated">
            <a:extLst>
              <a:ext uri="{FF2B5EF4-FFF2-40B4-BE49-F238E27FC236}">
                <a16:creationId xmlns:a16="http://schemas.microsoft.com/office/drawing/2014/main" id="{C5EE4855-638C-08EC-6449-9F03788DDCB3}"/>
              </a:ext>
            </a:extLst>
          </p:cNvPr>
          <p:cNvPicPr>
            <a:picLocks noChangeAspect="1"/>
          </p:cNvPicPr>
          <p:nvPr/>
        </p:nvPicPr>
        <p:blipFill>
          <a:blip r:embed="rId3"/>
          <a:stretch>
            <a:fillRect/>
          </a:stretch>
        </p:blipFill>
        <p:spPr>
          <a:xfrm>
            <a:off x="845593" y="1315784"/>
            <a:ext cx="10599760" cy="3848683"/>
          </a:xfrm>
          <a:prstGeom prst="rect">
            <a:avLst/>
          </a:prstGeom>
        </p:spPr>
      </p:pic>
    </p:spTree>
    <p:extLst>
      <p:ext uri="{BB962C8B-B14F-4D97-AF65-F5344CB8AC3E}">
        <p14:creationId xmlns:p14="http://schemas.microsoft.com/office/powerpoint/2010/main" val="1888882118"/>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7140575" y="1520825"/>
            <a:ext cx="4500562" cy="4572000"/>
          </a:xfrm>
        </p:spPr>
        <p:txBody>
          <a:bodyPr vert="horz" wrap="square" lIns="0" tIns="0" rIns="0" bIns="0" rtlCol="0" anchor="t">
            <a:normAutofit/>
          </a:bodyPr>
          <a:lstStyle/>
          <a:p>
            <a:endParaRPr lang="en-US" b="1">
              <a:solidFill>
                <a:schemeClr val="tx1">
                  <a:alpha val="60000"/>
                </a:schemeClr>
              </a:solidFill>
            </a:endParaRPr>
          </a:p>
          <a:p>
            <a:pPr marL="0"/>
            <a:endParaRPr lang="en-US" b="1">
              <a:solidFill>
                <a:schemeClr val="tx1">
                  <a:alpha val="60000"/>
                </a:schemeClr>
              </a:solidFill>
            </a:endParaRPr>
          </a:p>
          <a:p>
            <a:pPr marL="0"/>
            <a:r>
              <a:rPr lang="en-US" b="1">
                <a:solidFill>
                  <a:schemeClr val="tx1">
                    <a:alpha val="60000"/>
                  </a:schemeClr>
                </a:solidFill>
              </a:rPr>
              <a:t> </a:t>
            </a:r>
          </a:p>
        </p:txBody>
      </p:sp>
      <p:sp>
        <p:nvSpPr>
          <p:cNvPr id="4" name="Title 1">
            <a:extLst>
              <a:ext uri="{FF2B5EF4-FFF2-40B4-BE49-F238E27FC236}">
                <a16:creationId xmlns:a16="http://schemas.microsoft.com/office/drawing/2014/main" id="{EA6AC440-1D72-46D5-BEB6-7727BEFEECBA}"/>
              </a:ext>
            </a:extLst>
          </p:cNvPr>
          <p:cNvSpPr>
            <a:spLocks noGrp="1"/>
          </p:cNvSpPr>
          <p:nvPr>
            <p:ph type="title"/>
          </p:nvPr>
        </p:nvSpPr>
        <p:spPr>
          <a:xfrm>
            <a:off x="131483" y="332214"/>
            <a:ext cx="11684000" cy="792162"/>
          </a:xfrm>
        </p:spPr>
        <p:txBody>
          <a:bodyPr/>
          <a:lstStyle/>
          <a:p>
            <a:r>
              <a:rPr lang="en-GB">
                <a:solidFill>
                  <a:schemeClr val="tx1">
                    <a:lumMod val="65000"/>
                    <a:lumOff val="35000"/>
                  </a:schemeClr>
                </a:solidFill>
              </a:rPr>
              <a:t>UI/UX</a:t>
            </a:r>
            <a:endParaRPr lang="en-US">
              <a:solidFill>
                <a:schemeClr val="tx1">
                  <a:lumMod val="65000"/>
                  <a:lumOff val="35000"/>
                </a:schemeClr>
              </a:solidFill>
            </a:endParaRPr>
          </a:p>
        </p:txBody>
      </p:sp>
      <p:grpSp>
        <p:nvGrpSpPr>
          <p:cNvPr id="5" name="Group 31">
            <a:extLst>
              <a:ext uri="{FF2B5EF4-FFF2-40B4-BE49-F238E27FC236}">
                <a16:creationId xmlns:a16="http://schemas.microsoft.com/office/drawing/2014/main" id="{E69C750A-ED93-40E6-9094-AF53B99AE4AB}"/>
              </a:ext>
            </a:extLst>
          </p:cNvPr>
          <p:cNvGrpSpPr/>
          <p:nvPr/>
        </p:nvGrpSpPr>
        <p:grpSpPr>
          <a:xfrm>
            <a:off x="266217" y="6398267"/>
            <a:ext cx="6064540" cy="887359"/>
            <a:chOff x="0" y="158808"/>
            <a:chExt cx="8156600" cy="1324251"/>
          </a:xfrm>
        </p:grpSpPr>
        <p:sp>
          <p:nvSpPr>
            <p:cNvPr id="6" name="TextBox 33">
              <a:extLst>
                <a:ext uri="{FF2B5EF4-FFF2-40B4-BE49-F238E27FC236}">
                  <a16:creationId xmlns:a16="http://schemas.microsoft.com/office/drawing/2014/main" id="{E8754595-4C5A-4899-BC19-7FBABAEA05E7}"/>
                </a:ext>
              </a:extLst>
            </p:cNvPr>
            <p:cNvSpPr txBox="1"/>
            <p:nvPr/>
          </p:nvSpPr>
          <p:spPr>
            <a:xfrm>
              <a:off x="0" y="158808"/>
              <a:ext cx="2773780" cy="612128"/>
            </a:xfrm>
            <a:prstGeom prst="rect">
              <a:avLst/>
            </a:prstGeom>
          </p:spPr>
          <p:txBody>
            <a:bodyPr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IT21338120</a:t>
              </a:r>
              <a:r>
                <a:rPr lang="en-US" sz="1800" kern="1200">
                  <a:solidFill>
                    <a:schemeClr val="tx1">
                      <a:lumMod val="75000"/>
                      <a:lumOff val="25000"/>
                    </a:schemeClr>
                  </a:solidFill>
                  <a:latin typeface="+mj-lt"/>
                  <a:ea typeface="+mj-ea"/>
                  <a:cs typeface="+mj-cs"/>
                </a:rPr>
                <a:t> </a:t>
              </a:r>
              <a:r>
                <a:rPr lang="en-US">
                  <a:solidFill>
                    <a:schemeClr val="tx2">
                      <a:lumMod val="60000"/>
                      <a:lumOff val="40000"/>
                    </a:schemeClr>
                  </a:solidFill>
                  <a:latin typeface="Open Sans"/>
                  <a:ea typeface="Open Sans"/>
                  <a:cs typeface="Open Sans"/>
                  <a:sym typeface="Open Sans"/>
                </a:rPr>
                <a:t>|</a:t>
              </a:r>
            </a:p>
          </p:txBody>
        </p:sp>
        <p:sp>
          <p:nvSpPr>
            <p:cNvPr id="7" name="TextBox 34">
              <a:extLst>
                <a:ext uri="{FF2B5EF4-FFF2-40B4-BE49-F238E27FC236}">
                  <a16:creationId xmlns:a16="http://schemas.microsoft.com/office/drawing/2014/main" id="{D6D0E41A-B321-43C9-8D8D-003500A0CD30}"/>
                </a:ext>
              </a:extLst>
            </p:cNvPr>
            <p:cNvSpPr txBox="1"/>
            <p:nvPr/>
          </p:nvSpPr>
          <p:spPr>
            <a:xfrm>
              <a:off x="2247514" y="158808"/>
              <a:ext cx="4293645" cy="612128"/>
            </a:xfrm>
            <a:prstGeom prst="rect">
              <a:avLst/>
            </a:prstGeom>
          </p:spPr>
          <p:txBody>
            <a:bodyPr wrap="square" lIns="0" tIns="0" rIns="0" bIns="0" rtlCol="0" anchor="t">
              <a:spAutoFit/>
            </a:bodyPr>
            <a:lstStyle/>
            <a:p>
              <a:pPr algn="l">
                <a:lnSpc>
                  <a:spcPts val="3600"/>
                </a:lnSpc>
              </a:pPr>
              <a:r>
                <a:rPr lang="en-US" sz="1800" kern="1200">
                  <a:solidFill>
                    <a:schemeClr val="tx2">
                      <a:lumMod val="60000"/>
                      <a:lumOff val="40000"/>
                    </a:schemeClr>
                  </a:solidFill>
                  <a:latin typeface="+mj-lt"/>
                  <a:ea typeface="+mj-ea"/>
                  <a:cs typeface="+mj-cs"/>
                </a:rPr>
                <a:t>Wijesinghe S.A.A.K </a:t>
              </a:r>
              <a:r>
                <a:rPr lang="en-US">
                  <a:solidFill>
                    <a:schemeClr val="tx2">
                      <a:lumMod val="60000"/>
                      <a:lumOff val="40000"/>
                    </a:schemeClr>
                  </a:solidFill>
                  <a:latin typeface="Open Sans"/>
                  <a:ea typeface="Open Sans"/>
                  <a:cs typeface="Open Sans"/>
                  <a:sym typeface="Open Sans"/>
                </a:rPr>
                <a:t>|</a:t>
              </a:r>
            </a:p>
          </p:txBody>
        </p:sp>
        <p:sp>
          <p:nvSpPr>
            <p:cNvPr id="8" name="TextBox 35">
              <a:extLst>
                <a:ext uri="{FF2B5EF4-FFF2-40B4-BE49-F238E27FC236}">
                  <a16:creationId xmlns:a16="http://schemas.microsoft.com/office/drawing/2014/main" id="{8ADE2B74-8390-4F83-9184-38E5BE9E4457}"/>
                </a:ext>
              </a:extLst>
            </p:cNvPr>
            <p:cNvSpPr txBox="1"/>
            <p:nvPr/>
          </p:nvSpPr>
          <p:spPr>
            <a:xfrm>
              <a:off x="5978250" y="158808"/>
              <a:ext cx="2178350" cy="1324251"/>
            </a:xfrm>
            <a:prstGeom prst="rect">
              <a:avLst/>
            </a:prstGeom>
          </p:spPr>
          <p:txBody>
            <a:bodyPr lIns="0" tIns="0" rIns="0" bIns="0" rtlCol="0" anchor="t">
              <a:spAutoFit/>
            </a:bodyPr>
            <a:lstStyle/>
            <a:p>
              <a:pPr>
                <a:lnSpc>
                  <a:spcPts val="3600"/>
                </a:lnSpc>
              </a:pPr>
              <a:r>
                <a:rPr lang="en-US">
                  <a:solidFill>
                    <a:schemeClr val="tx2">
                      <a:lumMod val="60000"/>
                      <a:lumOff val="40000"/>
                    </a:schemeClr>
                  </a:solidFill>
                </a:rPr>
                <a:t>24-25J-096</a:t>
              </a:r>
            </a:p>
            <a:p>
              <a:pPr algn="l">
                <a:lnSpc>
                  <a:spcPts val="3600"/>
                </a:lnSpc>
              </a:pPr>
              <a:endParaRPr lang="en-US" sz="2400">
                <a:solidFill>
                  <a:srgbClr val="073064"/>
                </a:solidFill>
                <a:latin typeface="Open Sans"/>
                <a:ea typeface="Open Sans"/>
                <a:cs typeface="Open Sans"/>
                <a:sym typeface="Open Sans"/>
              </a:endParaRPr>
            </a:p>
          </p:txBody>
        </p:sp>
      </p:grpSp>
      <p:pic>
        <p:nvPicPr>
          <p:cNvPr id="9" name="Picture 8" descr="A screenshot of a video game&#10;&#10;Description automatically generated">
            <a:extLst>
              <a:ext uri="{FF2B5EF4-FFF2-40B4-BE49-F238E27FC236}">
                <a16:creationId xmlns:a16="http://schemas.microsoft.com/office/drawing/2014/main" id="{C916C996-8FB5-EC63-A42E-21BF9BD39102}"/>
              </a:ext>
            </a:extLst>
          </p:cNvPr>
          <p:cNvPicPr>
            <a:picLocks noChangeAspect="1"/>
          </p:cNvPicPr>
          <p:nvPr/>
        </p:nvPicPr>
        <p:blipFill>
          <a:blip r:embed="rId3"/>
          <a:stretch>
            <a:fillRect/>
          </a:stretch>
        </p:blipFill>
        <p:spPr>
          <a:xfrm>
            <a:off x="1680380" y="1521561"/>
            <a:ext cx="8359253" cy="3109742"/>
          </a:xfrm>
          <a:prstGeom prst="rect">
            <a:avLst/>
          </a:prstGeom>
        </p:spPr>
      </p:pic>
    </p:spTree>
    <p:extLst>
      <p:ext uri="{BB962C8B-B14F-4D97-AF65-F5344CB8AC3E}">
        <p14:creationId xmlns:p14="http://schemas.microsoft.com/office/powerpoint/2010/main" val="2167854687"/>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306608" y="627473"/>
            <a:ext cx="7325861" cy="768927"/>
          </a:xfrm>
        </p:spPr>
        <p:txBody>
          <a:bodyPr vert="horz" wrap="square" lIns="0" tIns="0" rIns="0" bIns="0" rtlCol="0" anchor="t" anchorCtr="0">
            <a:normAutofit/>
          </a:bodyPr>
          <a:lstStyle/>
          <a:p>
            <a:r>
              <a:rPr lang="en-US">
                <a:solidFill>
                  <a:schemeClr val="tx1">
                    <a:lumMod val="65000"/>
                    <a:lumOff val="35000"/>
                  </a:schemeClr>
                </a:solidFill>
              </a:rPr>
              <a:t>TECHNOLOGY USE </a:t>
            </a:r>
          </a:p>
        </p:txBody>
      </p:sp>
      <p:sp>
        <p:nvSpPr>
          <p:cNvPr id="29" name="Slide Number Placeholder 3">
            <a:extLst>
              <a:ext uri="{FF2B5EF4-FFF2-40B4-BE49-F238E27FC236}">
                <a16:creationId xmlns:a16="http://schemas.microsoft.com/office/drawing/2014/main" id="{11B1611B-2AF0-8EB4-130A-3BA411B3607E}"/>
              </a:ext>
            </a:extLst>
          </p:cNvPr>
          <p:cNvSpPr>
            <a:spLocks noGrp="1"/>
          </p:cNvSpPr>
          <p:nvPr>
            <p:ph type="sldNum" sz="quarter" idx="12"/>
          </p:nvPr>
        </p:nvSpPr>
        <p:spPr>
          <a:xfrm>
            <a:off x="8610600" y="6356350"/>
            <a:ext cx="2743200" cy="365125"/>
          </a:xfrm>
        </p:spPr>
        <p:txBody>
          <a:bodyPr/>
          <a:lstStyle/>
          <a:p>
            <a:pPr>
              <a:spcAft>
                <a:spcPts val="600"/>
              </a:spcAft>
            </a:pPr>
            <a:fld id="{DBA1B0FB-D917-4C8C-928F-313BD683BF39}" type="slidenum">
              <a:rPr lang="en-US" smtClean="0"/>
              <a:pPr>
                <a:spcAft>
                  <a:spcPts val="600"/>
                </a:spcAft>
              </a:pPr>
              <a:t>5</a:t>
            </a:fld>
            <a:endParaRPr lang="en-US"/>
          </a:p>
        </p:txBody>
      </p:sp>
      <p:sp>
        <p:nvSpPr>
          <p:cNvPr id="3" name="Content Placeholder 2">
            <a:extLst>
              <a:ext uri="{FF2B5EF4-FFF2-40B4-BE49-F238E27FC236}">
                <a16:creationId xmlns:a16="http://schemas.microsoft.com/office/drawing/2014/main" id="{1C6744DD-5BC8-42C8-4313-13CE95ED575B}"/>
              </a:ext>
            </a:extLst>
          </p:cNvPr>
          <p:cNvSpPr>
            <a:spLocks/>
          </p:cNvSpPr>
          <p:nvPr/>
        </p:nvSpPr>
        <p:spPr>
          <a:xfrm>
            <a:off x="5747972" y="2547790"/>
            <a:ext cx="2527647" cy="2567768"/>
          </a:xfrm>
          <a:prstGeom prst="rect">
            <a:avLst/>
          </a:prstGeom>
        </p:spPr>
        <p:txBody>
          <a:bodyPr vert="horz" wrap="square" lIns="0" tIns="0" rIns="0" bIns="0" rtlCol="0" anchor="t">
            <a:normAutofit/>
          </a:bodyPr>
          <a:lstStyle/>
          <a:p>
            <a:pPr defTabSz="506943">
              <a:spcAft>
                <a:spcPts val="594"/>
              </a:spcAft>
            </a:pPr>
            <a:endParaRPr lang="en-US" sz="998" b="1" kern="1200">
              <a:solidFill>
                <a:schemeClr val="tx1">
                  <a:alpha val="60000"/>
                </a:schemeClr>
              </a:solidFill>
              <a:latin typeface="+mn-lt"/>
              <a:ea typeface="+mn-ea"/>
              <a:cs typeface="+mn-cs"/>
            </a:endParaRPr>
          </a:p>
          <a:p>
            <a:pPr defTabSz="506943">
              <a:spcAft>
                <a:spcPts val="594"/>
              </a:spcAft>
            </a:pPr>
            <a:endParaRPr lang="en-US" sz="998" b="1" kern="1200">
              <a:solidFill>
                <a:schemeClr val="tx1">
                  <a:alpha val="60000"/>
                </a:schemeClr>
              </a:solidFill>
              <a:latin typeface="+mn-lt"/>
              <a:ea typeface="+mn-ea"/>
              <a:cs typeface="+mn-cs"/>
            </a:endParaRPr>
          </a:p>
          <a:p>
            <a:pPr defTabSz="506943">
              <a:spcAft>
                <a:spcPts val="594"/>
              </a:spcAft>
            </a:pPr>
            <a:r>
              <a:rPr lang="en-US" sz="998" b="1" kern="1200">
                <a:solidFill>
                  <a:schemeClr val="tx1">
                    <a:alpha val="60000"/>
                  </a:schemeClr>
                </a:solidFill>
                <a:latin typeface="+mn-lt"/>
                <a:ea typeface="+mn-ea"/>
                <a:cs typeface="+mn-cs"/>
              </a:rPr>
              <a:t> </a:t>
            </a:r>
            <a:endParaRPr lang="en-US" b="1">
              <a:solidFill>
                <a:schemeClr val="tx1">
                  <a:alpha val="60000"/>
                </a:schemeClr>
              </a:solidFill>
            </a:endParaRPr>
          </a:p>
        </p:txBody>
      </p:sp>
      <p:pic>
        <p:nvPicPr>
          <p:cNvPr id="7" name="Picture 6" descr="A yellow triangle shaped object&#10;&#10;Description automatically generated">
            <a:extLst>
              <a:ext uri="{FF2B5EF4-FFF2-40B4-BE49-F238E27FC236}">
                <a16:creationId xmlns:a16="http://schemas.microsoft.com/office/drawing/2014/main" id="{996E6113-2790-490B-93CA-C2C5DDE90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711" y="2201748"/>
            <a:ext cx="1203642" cy="1203642"/>
          </a:xfrm>
          <a:prstGeom prst="rect">
            <a:avLst/>
          </a:prstGeom>
        </p:spPr>
      </p:pic>
      <p:pic>
        <p:nvPicPr>
          <p:cNvPr id="9" name="Picture 8" descr="A blue and white symbol&#10;&#10;Description automatically generated">
            <a:extLst>
              <a:ext uri="{FF2B5EF4-FFF2-40B4-BE49-F238E27FC236}">
                <a16:creationId xmlns:a16="http://schemas.microsoft.com/office/drawing/2014/main" id="{91A1E2DA-23B1-4CDE-9CDE-0B2874AAF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170" y="2298039"/>
            <a:ext cx="1289233" cy="1118049"/>
          </a:xfrm>
          <a:prstGeom prst="rect">
            <a:avLst/>
          </a:prstGeom>
        </p:spPr>
      </p:pic>
      <p:pic>
        <p:nvPicPr>
          <p:cNvPr id="12" name="Picture 11" descr="A blue and yellow snake logo&#10;&#10;Description automatically generated">
            <a:extLst>
              <a:ext uri="{FF2B5EF4-FFF2-40B4-BE49-F238E27FC236}">
                <a16:creationId xmlns:a16="http://schemas.microsoft.com/office/drawing/2014/main" id="{8A1E9023-6F23-4A34-8267-9D9CAC7EE0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600" y="2325587"/>
            <a:ext cx="1144796" cy="1257137"/>
          </a:xfrm>
          <a:prstGeom prst="rect">
            <a:avLst/>
          </a:prstGeom>
        </p:spPr>
      </p:pic>
      <p:pic>
        <p:nvPicPr>
          <p:cNvPr id="17" name="Picture 16" descr="A green leaf with black text&#10;&#10;Description automatically generated">
            <a:extLst>
              <a:ext uri="{FF2B5EF4-FFF2-40B4-BE49-F238E27FC236}">
                <a16:creationId xmlns:a16="http://schemas.microsoft.com/office/drawing/2014/main" id="{3991A494-1D91-48B3-A205-ACA1D4C8B6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4413" y="3922247"/>
            <a:ext cx="1471273" cy="1539353"/>
          </a:xfrm>
          <a:prstGeom prst="rect">
            <a:avLst/>
          </a:prstGeom>
        </p:spPr>
      </p:pic>
      <p:pic>
        <p:nvPicPr>
          <p:cNvPr id="24" name="Picture 23" descr="A yellow and orange letter f&#10;&#10;Description automatically generated">
            <a:extLst>
              <a:ext uri="{FF2B5EF4-FFF2-40B4-BE49-F238E27FC236}">
                <a16:creationId xmlns:a16="http://schemas.microsoft.com/office/drawing/2014/main" id="{66DEB6ED-E8FA-49C7-8828-5799B58093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4106" y="4005093"/>
            <a:ext cx="1284845" cy="1373659"/>
          </a:xfrm>
          <a:prstGeom prst="rect">
            <a:avLst/>
          </a:prstGeom>
        </p:spPr>
      </p:pic>
      <p:pic>
        <p:nvPicPr>
          <p:cNvPr id="5" name="Picture 4" descr="A group of black and green hexagons&#10;&#10;Description automatically generated">
            <a:extLst>
              <a:ext uri="{FF2B5EF4-FFF2-40B4-BE49-F238E27FC236}">
                <a16:creationId xmlns:a16="http://schemas.microsoft.com/office/drawing/2014/main" id="{E0E52C32-3B4C-440E-BAD0-E36D482C9F1F}"/>
              </a:ext>
            </a:extLst>
          </p:cNvPr>
          <p:cNvPicPr>
            <a:picLocks noChangeAspect="1"/>
          </p:cNvPicPr>
          <p:nvPr/>
        </p:nvPicPr>
        <p:blipFill>
          <a:blip r:embed="rId8"/>
          <a:stretch>
            <a:fillRect/>
          </a:stretch>
        </p:blipFill>
        <p:spPr>
          <a:xfrm>
            <a:off x="3214980" y="1883036"/>
            <a:ext cx="2952750" cy="1552575"/>
          </a:xfrm>
          <a:prstGeom prst="rect">
            <a:avLst/>
          </a:prstGeom>
        </p:spPr>
      </p:pic>
    </p:spTree>
    <p:extLst>
      <p:ext uri="{BB962C8B-B14F-4D97-AF65-F5344CB8AC3E}">
        <p14:creationId xmlns:p14="http://schemas.microsoft.com/office/powerpoint/2010/main" val="4170121194"/>
      </p:ext>
    </p:extLst>
  </p:cSld>
  <p:clrMapOvr>
    <a:masterClrMapping/>
  </p:clrMapOvr>
  <p:transition spd="slow">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61152-381E-D654-15E9-7C4F09608779}"/>
              </a:ext>
            </a:extLst>
          </p:cNvPr>
          <p:cNvSpPr>
            <a:spLocks noGrp="1"/>
          </p:cNvSpPr>
          <p:nvPr>
            <p:ph type="title"/>
          </p:nvPr>
        </p:nvSpPr>
        <p:spPr>
          <a:xfrm>
            <a:off x="3003755" y="685800"/>
            <a:ext cx="6184490" cy="5486400"/>
          </a:xfrm>
        </p:spPr>
        <p:txBody>
          <a:bodyPr>
            <a:normAutofit/>
          </a:bodyPr>
          <a:lstStyle/>
          <a:p>
            <a:r>
              <a:rPr lang="en-US" sz="9600">
                <a:solidFill>
                  <a:schemeClr val="tx1">
                    <a:lumMod val="65000"/>
                    <a:lumOff val="35000"/>
                  </a:schemeClr>
                </a:solidFill>
              </a:rPr>
              <a:t>Thank you</a:t>
            </a:r>
          </a:p>
        </p:txBody>
      </p:sp>
    </p:spTree>
    <p:extLst>
      <p:ext uri="{BB962C8B-B14F-4D97-AF65-F5344CB8AC3E}">
        <p14:creationId xmlns:p14="http://schemas.microsoft.com/office/powerpoint/2010/main" val="3303844537"/>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logo of a chat&#10;&#10;Description automatically generated with medium confidence">
            <a:extLst>
              <a:ext uri="{FF2B5EF4-FFF2-40B4-BE49-F238E27FC236}">
                <a16:creationId xmlns:a16="http://schemas.microsoft.com/office/drawing/2014/main" id="{9972F745-C581-484A-8EE5-9DE49841348F}"/>
              </a:ext>
            </a:extLst>
          </p:cNvPr>
          <p:cNvPicPr>
            <a:picLocks noChangeAspect="1"/>
          </p:cNvPicPr>
          <p:nvPr/>
        </p:nvPicPr>
        <p:blipFill>
          <a:blip r:embed="rId3"/>
          <a:stretch>
            <a:fillRect/>
          </a:stretch>
        </p:blipFill>
        <p:spPr>
          <a:xfrm>
            <a:off x="2049668" y="457200"/>
            <a:ext cx="9214883" cy="5943600"/>
          </a:xfrm>
          <a:prstGeom prst="rect">
            <a:avLst/>
          </a:prstGeom>
          <a:noFill/>
        </p:spPr>
      </p:pic>
      <p:sp>
        <p:nvSpPr>
          <p:cNvPr id="3" name="Slide Number Placeholder 2" hidden="1">
            <a:extLst>
              <a:ext uri="{FF2B5EF4-FFF2-40B4-BE49-F238E27FC236}">
                <a16:creationId xmlns:a16="http://schemas.microsoft.com/office/drawing/2014/main" id="{49D350C2-47A5-211F-A685-9ACD211179E2}"/>
              </a:ext>
            </a:extLst>
          </p:cNvPr>
          <p:cNvSpPr>
            <a:spLocks noGrp="1"/>
          </p:cNvSpPr>
          <p:nvPr>
            <p:ph type="sldNum" sz="quarter" idx="4294967295"/>
          </p:nvPr>
        </p:nvSpPr>
        <p:spPr>
          <a:xfrm>
            <a:off x="8534400" y="6121252"/>
            <a:ext cx="2743200" cy="365125"/>
          </a:xfrm>
        </p:spPr>
        <p:txBody>
          <a:bodyPr/>
          <a:lstStyle/>
          <a:p>
            <a:pPr>
              <a:spcAft>
                <a:spcPts val="600"/>
              </a:spcAft>
            </a:pPr>
            <a:fld id="{B5CEABB6-07DC-46E8-9B57-56EC44A396E5}" type="slidenum">
              <a:rPr lang="en-US" smtClean="0"/>
              <a:pPr>
                <a:spcAft>
                  <a:spcPts val="600"/>
                </a:spcAft>
              </a:pPr>
              <a:t>51</a:t>
            </a:fld>
            <a:endParaRPr lang="en-US"/>
          </a:p>
        </p:txBody>
      </p:sp>
    </p:spTree>
    <p:extLst>
      <p:ext uri="{BB962C8B-B14F-4D97-AF65-F5344CB8AC3E}">
        <p14:creationId xmlns:p14="http://schemas.microsoft.com/office/powerpoint/2010/main" val="138626333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306608" y="627473"/>
            <a:ext cx="7325861" cy="768927"/>
          </a:xfrm>
        </p:spPr>
        <p:txBody>
          <a:bodyPr vert="horz" wrap="square" lIns="0" tIns="0" rIns="0" bIns="0" rtlCol="0" anchor="t" anchorCtr="0">
            <a:normAutofit/>
          </a:bodyPr>
          <a:lstStyle/>
          <a:p>
            <a:r>
              <a:rPr lang="en-US">
                <a:solidFill>
                  <a:schemeClr val="tx1">
                    <a:lumMod val="65000"/>
                    <a:lumOff val="35000"/>
                  </a:schemeClr>
                </a:solidFill>
              </a:rPr>
              <a:t>Link</a:t>
            </a:r>
          </a:p>
        </p:txBody>
      </p:sp>
      <p:sp>
        <p:nvSpPr>
          <p:cNvPr id="29" name="Slide Number Placeholder 3">
            <a:extLst>
              <a:ext uri="{FF2B5EF4-FFF2-40B4-BE49-F238E27FC236}">
                <a16:creationId xmlns:a16="http://schemas.microsoft.com/office/drawing/2014/main" id="{11B1611B-2AF0-8EB4-130A-3BA411B3607E}"/>
              </a:ext>
            </a:extLst>
          </p:cNvPr>
          <p:cNvSpPr>
            <a:spLocks noGrp="1"/>
          </p:cNvSpPr>
          <p:nvPr>
            <p:ph type="sldNum" sz="quarter" idx="12"/>
          </p:nvPr>
        </p:nvSpPr>
        <p:spPr>
          <a:xfrm>
            <a:off x="8610600" y="6356350"/>
            <a:ext cx="2743200" cy="365125"/>
          </a:xfrm>
        </p:spPr>
        <p:txBody>
          <a:bodyPr/>
          <a:lstStyle/>
          <a:p>
            <a:pPr>
              <a:spcAft>
                <a:spcPts val="600"/>
              </a:spcAft>
            </a:pPr>
            <a:fld id="{DBA1B0FB-D917-4C8C-928F-313BD683BF39}" type="slidenum">
              <a:rPr lang="en-US" smtClean="0"/>
              <a:pPr>
                <a:spcAft>
                  <a:spcPts val="600"/>
                </a:spcAft>
              </a:pPr>
              <a:t>6</a:t>
            </a:fld>
            <a:endParaRPr lang="en-US"/>
          </a:p>
        </p:txBody>
      </p:sp>
      <p:sp>
        <p:nvSpPr>
          <p:cNvPr id="4" name="TextBox 3">
            <a:extLst>
              <a:ext uri="{FF2B5EF4-FFF2-40B4-BE49-F238E27FC236}">
                <a16:creationId xmlns:a16="http://schemas.microsoft.com/office/drawing/2014/main" id="{E0DC4527-CFD6-4603-AECF-7237E7A06947}"/>
              </a:ext>
            </a:extLst>
          </p:cNvPr>
          <p:cNvSpPr txBox="1"/>
          <p:nvPr/>
        </p:nvSpPr>
        <p:spPr>
          <a:xfrm>
            <a:off x="4670322" y="3590786"/>
            <a:ext cx="2438400" cy="369332"/>
          </a:xfrm>
          <a:prstGeom prst="rect">
            <a:avLst/>
          </a:prstGeom>
          <a:noFill/>
        </p:spPr>
        <p:txBody>
          <a:bodyPr wrap="square" rtlCol="0">
            <a:spAutoFit/>
          </a:bodyPr>
          <a:lstStyle/>
          <a:p>
            <a:r>
              <a:rPr lang="en-US">
                <a:hlinkClick r:id="rId3"/>
              </a:rPr>
              <a:t>E-Down syndrome</a:t>
            </a:r>
            <a:endParaRPr lang="en-US"/>
          </a:p>
        </p:txBody>
      </p:sp>
      <p:pic>
        <p:nvPicPr>
          <p:cNvPr id="13" name="Picture 12">
            <a:extLst>
              <a:ext uri="{FF2B5EF4-FFF2-40B4-BE49-F238E27FC236}">
                <a16:creationId xmlns:a16="http://schemas.microsoft.com/office/drawing/2014/main" id="{9C15C145-F4B4-4FF7-9A96-57DD4DA594D8}"/>
              </a:ext>
            </a:extLst>
          </p:cNvPr>
          <p:cNvPicPr>
            <a:picLocks noChangeAspect="1"/>
          </p:cNvPicPr>
          <p:nvPr/>
        </p:nvPicPr>
        <p:blipFill>
          <a:blip r:embed="rId4"/>
          <a:stretch>
            <a:fillRect/>
          </a:stretch>
        </p:blipFill>
        <p:spPr>
          <a:xfrm>
            <a:off x="3498414" y="1700982"/>
            <a:ext cx="4782217" cy="971686"/>
          </a:xfrm>
          <a:prstGeom prst="rect">
            <a:avLst/>
          </a:prstGeom>
        </p:spPr>
      </p:pic>
    </p:spTree>
    <p:extLst>
      <p:ext uri="{BB962C8B-B14F-4D97-AF65-F5344CB8AC3E}">
        <p14:creationId xmlns:p14="http://schemas.microsoft.com/office/powerpoint/2010/main" val="111078911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550863" y="549275"/>
            <a:ext cx="7855381" cy="984885"/>
          </a:xfrm>
        </p:spPr>
        <p:txBody>
          <a:bodyPr vert="horz" wrap="square" lIns="0" tIns="0" rIns="0" bIns="0" rtlCol="0" anchor="ctr" anchorCtr="0">
            <a:normAutofit/>
          </a:bodyPr>
          <a:lstStyle/>
          <a:p>
            <a:pPr algn="l"/>
            <a:r>
              <a:rPr lang="en-US" sz="3700">
                <a:solidFill>
                  <a:schemeClr val="tx1">
                    <a:lumMod val="65000"/>
                    <a:lumOff val="35000"/>
                  </a:schemeClr>
                </a:solidFill>
              </a:rPr>
              <a:t>Home page</a:t>
            </a:r>
          </a:p>
        </p:txBody>
      </p:sp>
      <p:pic>
        <p:nvPicPr>
          <p:cNvPr id="4" name="Picture 3" descr="A person and person sitting at a table&#10;&#10;Description automatically generated">
            <a:extLst>
              <a:ext uri="{FF2B5EF4-FFF2-40B4-BE49-F238E27FC236}">
                <a16:creationId xmlns:a16="http://schemas.microsoft.com/office/drawing/2014/main" id="{E2F4F623-3F45-49F6-8A23-DAF0540BB265}"/>
              </a:ext>
            </a:extLst>
          </p:cNvPr>
          <p:cNvPicPr>
            <a:picLocks noChangeAspect="1"/>
          </p:cNvPicPr>
          <p:nvPr/>
        </p:nvPicPr>
        <p:blipFill>
          <a:blip r:embed="rId3"/>
          <a:stretch>
            <a:fillRect/>
          </a:stretch>
        </p:blipFill>
        <p:spPr>
          <a:xfrm>
            <a:off x="3323021" y="239099"/>
            <a:ext cx="7695907" cy="6379802"/>
          </a:xfrm>
          <a:prstGeom prst="rect">
            <a:avLst/>
          </a:prstGeom>
        </p:spPr>
      </p:pic>
    </p:spTree>
    <p:extLst>
      <p:ext uri="{BB962C8B-B14F-4D97-AF65-F5344CB8AC3E}">
        <p14:creationId xmlns:p14="http://schemas.microsoft.com/office/powerpoint/2010/main" val="189693290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550863" y="549275"/>
            <a:ext cx="7855381" cy="984885"/>
          </a:xfrm>
        </p:spPr>
        <p:txBody>
          <a:bodyPr vert="horz" wrap="square" lIns="0" tIns="0" rIns="0" bIns="0" rtlCol="0" anchor="ctr" anchorCtr="0">
            <a:normAutofit/>
          </a:bodyPr>
          <a:lstStyle/>
          <a:p>
            <a:pPr algn="l"/>
            <a:r>
              <a:rPr lang="en-US" sz="3700">
                <a:solidFill>
                  <a:schemeClr val="tx1">
                    <a:lumMod val="65000"/>
                    <a:lumOff val="35000"/>
                  </a:schemeClr>
                </a:solidFill>
              </a:rPr>
              <a:t>Login </a:t>
            </a:r>
          </a:p>
        </p:txBody>
      </p:sp>
      <p:pic>
        <p:nvPicPr>
          <p:cNvPr id="3" name="Picture 2" descr="A screenshot of a child's login page&#10;&#10;Description automatically generated">
            <a:extLst>
              <a:ext uri="{FF2B5EF4-FFF2-40B4-BE49-F238E27FC236}">
                <a16:creationId xmlns:a16="http://schemas.microsoft.com/office/drawing/2014/main" id="{536CA43D-2B7D-4E52-BFCA-95DCB6BCCC34}"/>
              </a:ext>
            </a:extLst>
          </p:cNvPr>
          <p:cNvPicPr>
            <a:picLocks noChangeAspect="1"/>
          </p:cNvPicPr>
          <p:nvPr/>
        </p:nvPicPr>
        <p:blipFill>
          <a:blip r:embed="rId3"/>
          <a:stretch>
            <a:fillRect/>
          </a:stretch>
        </p:blipFill>
        <p:spPr>
          <a:xfrm>
            <a:off x="3843676" y="0"/>
            <a:ext cx="5802507" cy="6858000"/>
          </a:xfrm>
          <a:prstGeom prst="rect">
            <a:avLst/>
          </a:prstGeom>
        </p:spPr>
      </p:pic>
    </p:spTree>
    <p:extLst>
      <p:ext uri="{BB962C8B-B14F-4D97-AF65-F5344CB8AC3E}">
        <p14:creationId xmlns:p14="http://schemas.microsoft.com/office/powerpoint/2010/main" val="12125747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550863" y="549275"/>
            <a:ext cx="7855381" cy="984885"/>
          </a:xfrm>
        </p:spPr>
        <p:txBody>
          <a:bodyPr vert="horz" wrap="square" lIns="0" tIns="0" rIns="0" bIns="0" rtlCol="0" anchor="ctr" anchorCtr="0">
            <a:normAutofit/>
          </a:bodyPr>
          <a:lstStyle/>
          <a:p>
            <a:pPr algn="l"/>
            <a:r>
              <a:rPr lang="en-US" sz="3700">
                <a:solidFill>
                  <a:schemeClr val="tx1">
                    <a:lumMod val="65000"/>
                    <a:lumOff val="35000"/>
                  </a:schemeClr>
                </a:solidFill>
              </a:rPr>
              <a:t>Dashboard</a:t>
            </a:r>
          </a:p>
        </p:txBody>
      </p:sp>
      <p:pic>
        <p:nvPicPr>
          <p:cNvPr id="4" name="Picture 3" descr="A screenshot of a computer&#10;&#10;Description automatically generated">
            <a:extLst>
              <a:ext uri="{FF2B5EF4-FFF2-40B4-BE49-F238E27FC236}">
                <a16:creationId xmlns:a16="http://schemas.microsoft.com/office/drawing/2014/main" id="{A1A5A554-5E09-4658-8D00-8BF444758373}"/>
              </a:ext>
            </a:extLst>
          </p:cNvPr>
          <p:cNvPicPr>
            <a:picLocks noChangeAspect="1"/>
          </p:cNvPicPr>
          <p:nvPr/>
        </p:nvPicPr>
        <p:blipFill>
          <a:blip r:embed="rId3"/>
          <a:stretch>
            <a:fillRect/>
          </a:stretch>
        </p:blipFill>
        <p:spPr>
          <a:xfrm>
            <a:off x="4008679" y="0"/>
            <a:ext cx="6337738" cy="6858000"/>
          </a:xfrm>
          <a:prstGeom prst="rect">
            <a:avLst/>
          </a:prstGeom>
        </p:spPr>
      </p:pic>
    </p:spTree>
    <p:extLst>
      <p:ext uri="{BB962C8B-B14F-4D97-AF65-F5344CB8AC3E}">
        <p14:creationId xmlns:p14="http://schemas.microsoft.com/office/powerpoint/2010/main" val="3837029173"/>
      </p:ext>
    </p:extLst>
  </p:cSld>
  <p:clrMapOvr>
    <a:masterClrMapping/>
  </p:clrMapOvr>
  <p:transition spd="slow">
    <p:wipe/>
  </p:transition>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130B13-2D51-4C74-8EA9-99703EF10E04}"/>
</file>

<file path=customXml/itemProps2.xml><?xml version="1.0" encoding="utf-8"?>
<ds:datastoreItem xmlns:ds="http://schemas.openxmlformats.org/officeDocument/2006/customXml" ds:itemID="{337CDA33-9251-49D0-A51A-7888AA3E0635}">
  <ds:schemaRefs>
    <ds:schemaRef ds:uri="467634b4-374c-4c6c-9703-50685515c8ac"/>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3.xml><?xml version="1.0" encoding="utf-8"?>
<ds:datastoreItem xmlns:ds="http://schemas.openxmlformats.org/officeDocument/2006/customXml" ds:itemID="{3F796806-D3A7-49C6-9335-B8A0B9307F8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reserch 1233</Template>
  <Application>Microsoft Office PowerPoint</Application>
  <PresentationFormat>Widescreen</PresentationFormat>
  <Slides>51</Slides>
  <Notes>46</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Custom</vt:lpstr>
      <vt:lpstr>PowerPoint Presentation</vt:lpstr>
      <vt:lpstr>PowerPoint Presentation</vt:lpstr>
      <vt:lpstr>Come Up Solutions</vt:lpstr>
      <vt:lpstr>PowerPoint Presentation</vt:lpstr>
      <vt:lpstr>TECHNOLOGY USE </vt:lpstr>
      <vt:lpstr>Link</vt:lpstr>
      <vt:lpstr>Home page</vt:lpstr>
      <vt:lpstr>Login </vt:lpstr>
      <vt:lpstr>Dashboard</vt:lpstr>
      <vt:lpstr>Project Management Tool</vt:lpstr>
      <vt:lpstr>Project Management Tool</vt:lpstr>
      <vt:lpstr>Teaching Vocabulary Words</vt:lpstr>
      <vt:lpstr>IT21155352  H K Diviyanjana</vt:lpstr>
      <vt:lpstr>PROBLEMS</vt:lpstr>
      <vt:lpstr>SUB OBJECTIVE </vt:lpstr>
      <vt:lpstr>System Overview</vt:lpstr>
      <vt:lpstr>Model</vt:lpstr>
      <vt:lpstr>Model Accuracy</vt:lpstr>
      <vt:lpstr>System Overview</vt:lpstr>
      <vt:lpstr>UI/UX</vt:lpstr>
      <vt:lpstr>UI/UX</vt:lpstr>
      <vt:lpstr>Improve handwriting and drawing skills</vt:lpstr>
      <vt:lpstr>PowerPoint Presentation</vt:lpstr>
      <vt:lpstr>BACKGROUND</vt:lpstr>
      <vt:lpstr>PowerPoint Presentation</vt:lpstr>
      <vt:lpstr>PowerPoint Presentation</vt:lpstr>
      <vt:lpstr>System Overview</vt:lpstr>
      <vt:lpstr>Modal Implementation</vt:lpstr>
      <vt:lpstr>Teaching Basic Mathematics </vt:lpstr>
      <vt:lpstr>PowerPoint Presentation</vt:lpstr>
      <vt:lpstr>RESEARCH PROBLEM </vt:lpstr>
      <vt:lpstr>PowerPoint Presentation</vt:lpstr>
      <vt:lpstr>System Overview</vt:lpstr>
      <vt:lpstr>What I did so far</vt:lpstr>
      <vt:lpstr>Data set : From Kaggle</vt:lpstr>
      <vt:lpstr>Model</vt:lpstr>
      <vt:lpstr>Model</vt:lpstr>
      <vt:lpstr>Next steps</vt:lpstr>
      <vt:lpstr>Teaching Gross Motor Skills </vt:lpstr>
      <vt:lpstr>PowerPoint Presentation</vt:lpstr>
      <vt:lpstr>BACKGROUND</vt:lpstr>
      <vt:lpstr>RESEARCH PROBLEM</vt:lpstr>
      <vt:lpstr>SUB OBJECTIVE </vt:lpstr>
      <vt:lpstr>System Overview</vt:lpstr>
      <vt:lpstr>Model </vt:lpstr>
      <vt:lpstr>Summary of the Model</vt:lpstr>
      <vt:lpstr>Model Accuracy </vt:lpstr>
      <vt:lpstr>UI/UX</vt:lpstr>
      <vt:lpstr>UI/UX</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Diviyanjana H.K it21155352</dc:creator>
  <cp:revision>15</cp:revision>
  <dcterms:created xsi:type="dcterms:W3CDTF">2024-12-04T06:18:10Z</dcterms:created>
  <dcterms:modified xsi:type="dcterms:W3CDTF">2024-12-08T17:46:33Z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